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0.xml" ContentType="application/vnd.openxmlformats-officedocument.theme+xml"/>
  <Override PartName="/ppt/slideLayouts/slideLayout30.xml" ContentType="application/vnd.openxmlformats-officedocument.presentationml.slideLayout+xml"/>
  <Override PartName="/ppt/theme/theme2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4" r:id="rId3"/>
    <p:sldMasterId id="2147483910" r:id="rId4"/>
    <p:sldMasterId id="2147484230" r:id="rId5"/>
    <p:sldMasterId id="2147484175" r:id="rId6"/>
    <p:sldMasterId id="2147484226" r:id="rId7"/>
    <p:sldMasterId id="2147484234" r:id="rId8"/>
    <p:sldMasterId id="2147484228" r:id="rId9"/>
    <p:sldMasterId id="2147484232" r:id="rId10"/>
    <p:sldMasterId id="2147484236" r:id="rId11"/>
    <p:sldMasterId id="2147484238" r:id="rId12"/>
    <p:sldMasterId id="2147484242" r:id="rId13"/>
    <p:sldMasterId id="2147484257" r:id="rId14"/>
    <p:sldMasterId id="2147484259" r:id="rId15"/>
    <p:sldMasterId id="2147484244" r:id="rId16"/>
    <p:sldMasterId id="2147484254" r:id="rId17"/>
    <p:sldMasterId id="2147484248" r:id="rId18"/>
    <p:sldMasterId id="2147484261" r:id="rId19"/>
    <p:sldMasterId id="2147484065" r:id="rId20"/>
    <p:sldMasterId id="2147484266" r:id="rId21"/>
    <p:sldMasterId id="2147484272" r:id="rId22"/>
    <p:sldMasterId id="2147484276" r:id="rId23"/>
    <p:sldMasterId id="2147484278" r:id="rId24"/>
    <p:sldMasterId id="2147484283" r:id="rId25"/>
    <p:sldMasterId id="2147484285" r:id="rId26"/>
    <p:sldMasterId id="2147484293" r:id="rId27"/>
  </p:sldMasterIdLst>
  <p:notesMasterIdLst>
    <p:notesMasterId r:id="rId55"/>
  </p:notesMasterIdLst>
  <p:handoutMasterIdLst>
    <p:handoutMasterId r:id="rId56"/>
  </p:handoutMasterIdLst>
  <p:sldIdLst>
    <p:sldId id="1614" r:id="rId28"/>
    <p:sldId id="1619" r:id="rId29"/>
    <p:sldId id="1639" r:id="rId30"/>
    <p:sldId id="2845" r:id="rId31"/>
    <p:sldId id="2374" r:id="rId32"/>
    <p:sldId id="2463" r:id="rId33"/>
    <p:sldId id="2471" r:id="rId34"/>
    <p:sldId id="2457" r:id="rId35"/>
    <p:sldId id="2663" r:id="rId36"/>
    <p:sldId id="2667" r:id="rId37"/>
    <p:sldId id="2662" r:id="rId38"/>
    <p:sldId id="2661" r:id="rId39"/>
    <p:sldId id="2664" r:id="rId40"/>
    <p:sldId id="2669" r:id="rId41"/>
    <p:sldId id="2670" r:id="rId42"/>
    <p:sldId id="2671" r:id="rId43"/>
    <p:sldId id="2672" r:id="rId44"/>
    <p:sldId id="2673" r:id="rId45"/>
    <p:sldId id="2674" r:id="rId46"/>
    <p:sldId id="2675" r:id="rId47"/>
    <p:sldId id="2676" r:id="rId48"/>
    <p:sldId id="2677" r:id="rId49"/>
    <p:sldId id="2678" r:id="rId50"/>
    <p:sldId id="2679" r:id="rId51"/>
    <p:sldId id="2680" r:id="rId52"/>
    <p:sldId id="2846" r:id="rId53"/>
    <p:sldId id="2241" r:id="rId54"/>
  </p:sldIdLst>
  <p:sldSz cx="12192000" cy="6858000"/>
  <p:notesSz cx="10234613" cy="70993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 Ponchon" initials="" lastIdx="6" clrIdx="0"/>
  <p:cmAuthor id="1" name="AFavre" initials="" lastIdx="5" clrIdx="1"/>
  <p:cmAuthor id="2" name="Aurélien Favre" initials="AF" lastIdx="14" clrIdx="2">
    <p:extLst>
      <p:ext uri="{19B8F6BF-5375-455C-9EA6-DF929625EA0E}">
        <p15:presenceInfo xmlns:p15="http://schemas.microsoft.com/office/powerpoint/2012/main" userId="a7f4449d4ede445c" providerId="Windows Live"/>
      </p:ext>
    </p:extLst>
  </p:cmAuthor>
  <p:cmAuthor id="3" name="Geoff Carroll" initials="GC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C11"/>
    <a:srgbClr val="F8BE32"/>
    <a:srgbClr val="176295"/>
    <a:srgbClr val="FFFFFF"/>
    <a:srgbClr val="FFC000"/>
    <a:srgbClr val="7F7F7F"/>
    <a:srgbClr val="0070C0"/>
    <a:srgbClr val="008E40"/>
    <a:srgbClr val="FFC534"/>
    <a:srgbClr val="265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Master" Target="slideMasters/slideMaster24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9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9.xml"/><Relationship Id="rId24" Type="http://schemas.openxmlformats.org/officeDocument/2006/relationships/slideMaster" Target="slideMasters/slideMaster22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3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Master" Target="slideMasters/slideMaster25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Master" Target="slideMasters/slideMaster23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18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tags" Target="tags/tag1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1"/>
              <a:t>2022 </a:t>
            </a:r>
            <a:r>
              <a:rPr lang="en-GB" sz="1100" b="1" u="sng"/>
              <a:t>Percentage</a:t>
            </a:r>
            <a:r>
              <a:rPr lang="en-GB" sz="1100" b="1"/>
              <a:t> of population participating</a:t>
            </a:r>
            <a:r>
              <a:rPr lang="en-GB" sz="1100" b="1" baseline="0"/>
              <a:t> in sport volunteering by EU-27 nation (Source: Eurobarometer 525)</a:t>
            </a:r>
            <a:endParaRPr lang="en-GB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R"/>
        </a:p>
      </c:txPr>
    </c:title>
    <c:autoTitleDeleted val="0"/>
    <c:plotArea>
      <c:layout>
        <c:manualLayout>
          <c:layoutTarget val="inner"/>
          <c:xMode val="edge"/>
          <c:yMode val="edge"/>
          <c:x val="4.2200032910514912E-2"/>
          <c:y val="0.23006962671332751"/>
          <c:w val="0.92222860203835122"/>
          <c:h val="0.726471638961796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Sheet1!$A$1:$A$28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FI</c:v>
                </c:pt>
                <c:pt idx="11">
                  <c:v>FR</c:v>
                </c:pt>
                <c:pt idx="12">
                  <c:v>HR</c:v>
                </c:pt>
                <c:pt idx="13">
                  <c:v>HU</c:v>
                </c:pt>
                <c:pt idx="14">
                  <c:v>IE</c:v>
                </c:pt>
                <c:pt idx="15">
                  <c:v>IT</c:v>
                </c:pt>
                <c:pt idx="16">
                  <c:v>LT</c:v>
                </c:pt>
                <c:pt idx="17">
                  <c:v>LU</c:v>
                </c:pt>
                <c:pt idx="18">
                  <c:v>LV</c:v>
                </c:pt>
                <c:pt idx="19">
                  <c:v>MT</c:v>
                </c:pt>
                <c:pt idx="20">
                  <c:v>NL</c:v>
                </c:pt>
                <c:pt idx="21">
                  <c:v>PL</c:v>
                </c:pt>
                <c:pt idx="22">
                  <c:v>PT</c:v>
                </c:pt>
                <c:pt idx="23">
                  <c:v>RO</c:v>
                </c:pt>
                <c:pt idx="24">
                  <c:v>SE</c:v>
                </c:pt>
                <c:pt idx="25">
                  <c:v>SI</c:v>
                </c:pt>
                <c:pt idx="26">
                  <c:v>SK</c:v>
                </c:pt>
              </c:strCache>
            </c:strRef>
          </c:cat>
          <c:val>
            <c:numRef>
              <c:f>Sheet1!$B$1:$B$28</c:f>
              <c:numCache>
                <c:formatCode>General</c:formatCode>
                <c:ptCount val="28"/>
                <c:pt idx="0">
                  <c:v>6</c:v>
                </c:pt>
                <c:pt idx="1">
                  <c:v>9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6</c:v>
                </c:pt>
                <c:pt idx="8">
                  <c:v>1</c:v>
                </c:pt>
                <c:pt idx="9">
                  <c:v>3</c:v>
                </c:pt>
                <c:pt idx="10">
                  <c:v>9</c:v>
                </c:pt>
                <c:pt idx="11">
                  <c:v>6</c:v>
                </c:pt>
                <c:pt idx="12">
                  <c:v>4</c:v>
                </c:pt>
                <c:pt idx="13">
                  <c:v>2</c:v>
                </c:pt>
                <c:pt idx="14">
                  <c:v>12</c:v>
                </c:pt>
                <c:pt idx="15">
                  <c:v>3</c:v>
                </c:pt>
                <c:pt idx="16">
                  <c:v>2</c:v>
                </c:pt>
                <c:pt idx="17">
                  <c:v>13</c:v>
                </c:pt>
                <c:pt idx="18">
                  <c:v>3</c:v>
                </c:pt>
                <c:pt idx="19">
                  <c:v>9</c:v>
                </c:pt>
                <c:pt idx="20">
                  <c:v>15</c:v>
                </c:pt>
                <c:pt idx="21">
                  <c:v>2</c:v>
                </c:pt>
                <c:pt idx="22">
                  <c:v>1</c:v>
                </c:pt>
                <c:pt idx="23">
                  <c:v>4</c:v>
                </c:pt>
                <c:pt idx="24">
                  <c:v>11</c:v>
                </c:pt>
                <c:pt idx="25">
                  <c:v>11</c:v>
                </c:pt>
                <c:pt idx="2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4-BA4F-B80C-4EFE0A263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7306560"/>
        <c:axId val="1437241472"/>
      </c:barChart>
      <c:catAx>
        <c:axId val="14373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R"/>
          </a:p>
        </c:txPr>
        <c:crossAx val="1437241472"/>
        <c:crosses val="autoZero"/>
        <c:auto val="1"/>
        <c:lblAlgn val="ctr"/>
        <c:lblOffset val="100"/>
        <c:noMultiLvlLbl val="0"/>
      </c:catAx>
      <c:valAx>
        <c:axId val="1437241472"/>
        <c:scaling>
          <c:orientation val="minMax"/>
          <c:max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R"/>
          </a:p>
        </c:txPr>
        <c:crossAx val="14373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309" y="0"/>
            <a:ext cx="4433016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734C7D8-9776-4633-AE14-EE1F99D6AA70}" type="datetime1">
              <a:rPr lang="en-GB"/>
              <a:pPr>
                <a:defRPr/>
              </a:pPr>
              <a:t>17/01/2024</a:t>
            </a:fld>
            <a:endParaRPr lang="en-GB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www.eose.org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309" y="6743619"/>
            <a:ext cx="4433016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886E53-B340-49A2-8E6D-73A218329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309" y="0"/>
            <a:ext cx="4433016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5617A9E-E500-4D5E-9687-6884E7C14334}" type="datetime1">
              <a:rPr lang="en-GB"/>
              <a:pPr>
                <a:defRPr/>
              </a:pPr>
              <a:t>17/01/2024</a:t>
            </a:fld>
            <a:endParaRPr lang="en-GB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2725" y="533400"/>
            <a:ext cx="4730750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5292" y="3371809"/>
            <a:ext cx="8184029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www.eose.org</a:t>
            </a: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309" y="6743619"/>
            <a:ext cx="4433016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B625AD-9766-4222-8ACC-943E92966D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625AD-9766-4222-8ACC-943E92966DC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6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625AD-9766-4222-8ACC-943E92966DC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6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625AD-9766-4222-8ACC-943E92966D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6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6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625AD-9766-4222-8ACC-943E92966DC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6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625AD-9766-4222-8ACC-943E92966D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6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625AD-9766-4222-8ACC-943E92966DC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2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4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47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9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88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27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3ADF04-0719-467A-86AC-88C22BA2D63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4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69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7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0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596" y="3212976"/>
            <a:ext cx="7272808" cy="1613595"/>
          </a:xfrm>
          <a:prstGeom prst="rect">
            <a:avLst/>
          </a:prstGeom>
          <a:ln>
            <a:solidFill>
              <a:srgbClr val="FEBC11"/>
            </a:solidFill>
          </a:ln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09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2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231FAF-41C1-4603-8507-3CC98553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0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8397E5-FAC0-43E8-B56B-20C0593D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4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21DB0-B757-492F-AE55-2F43D5E9E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739" y="260647"/>
            <a:ext cx="9551693" cy="7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333DB4-248E-41F2-A371-24285EDF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196975"/>
            <a:ext cx="10945167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6388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55B-5EE2-4850-A0F5-1C3779D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3E047-374C-4D99-A871-24A1F6E57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196975"/>
            <a:ext cx="11017175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7186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B0807-E9EE-4077-B0A1-ACE294DCD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C0267-0F5F-411D-BD6E-49102DC3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35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274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BC15-F07B-5C47-9AE8-A3AF75A9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F0FEB-9F78-DF45-B8B2-A3F4CF3E8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80AD-9BCE-1C42-8939-F93884C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8D38-7023-3C43-BB57-CF6553790B1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F189E-D30D-CA41-8469-4A180392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CFB1-0172-E24D-859E-E22149B7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C8D-5D94-8640-833F-F86A7442A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1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21DB0-B757-492F-AE55-2F43D5E9E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739" y="260647"/>
            <a:ext cx="9551693" cy="7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333DB4-248E-41F2-A371-24285EDF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196975"/>
            <a:ext cx="10945167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91025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55B-5EE2-4850-A0F5-1C3779D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3E047-374C-4D99-A871-24A1F6E57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196975"/>
            <a:ext cx="11017175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2499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1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21DB0-B757-492F-AE55-2F43D5E9E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739" y="260647"/>
            <a:ext cx="9551693" cy="7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333DB4-248E-41F2-A371-24285EDF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196975"/>
            <a:ext cx="10945167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208054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687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21DB0-B757-492F-AE55-2F43D5E9E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739" y="260647"/>
            <a:ext cx="9551693" cy="7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333DB4-248E-41F2-A371-24285EDF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196975"/>
            <a:ext cx="10945167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7528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55B-5EE2-4850-A0F5-1C3779D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3E047-374C-4D99-A871-24A1F6E57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196975"/>
            <a:ext cx="11017175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8023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85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21DB0-B757-492F-AE55-2F43D5E9E1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2739" y="260647"/>
            <a:ext cx="9551693" cy="7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333DB4-248E-41F2-A371-24285EDF0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08" y="1196975"/>
            <a:ext cx="10945167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37279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55B-5EE2-4850-A0F5-1C3779D7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119645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3E047-374C-4D99-A871-24A1F6E57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196975"/>
            <a:ext cx="11017175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7394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B0807-E9EE-4077-B0A1-ACE294DCD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39" y="260648"/>
            <a:ext cx="9119645" cy="7200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C0267-0F5F-411D-BD6E-49102DC3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96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843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5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BC15-F07B-5C47-9AE8-A3AF75A9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F0FEB-9F78-DF45-B8B2-A3F4CF3E8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80AD-9BCE-1C42-8939-F93884C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8D38-7023-3C43-BB57-CF6553790B1A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F189E-D30D-CA41-8469-4A180392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CFB1-0172-E24D-859E-E22149B7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4C8D-5D94-8640-833F-F86A7442A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2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555B-5EE2-4850-A0F5-1C3779D7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3E047-374C-4D99-A871-24A1F6E57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196975"/>
            <a:ext cx="11017175" cy="5040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2689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596" y="3212976"/>
            <a:ext cx="7272808" cy="1613595"/>
          </a:xfrm>
          <a:prstGeom prst="rect">
            <a:avLst/>
          </a:prstGeom>
          <a:ln>
            <a:solidFill>
              <a:srgbClr val="FEBC11"/>
            </a:solidFill>
          </a:ln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829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984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8397E5-FAC0-43E8-B56B-20C0593D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3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853CACB-AA84-4950-A8BF-064439DAC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1762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311C42-B399-430B-9EAE-AABC4FA4A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05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7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>
            <a:extLst>
              <a:ext uri="{FF2B5EF4-FFF2-40B4-BE49-F238E27FC236}">
                <a16:creationId xmlns:a16="http://schemas.microsoft.com/office/drawing/2014/main" id="{FA4B02C0-00D1-4D3F-BB7C-D061B12D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9737" y="3140968"/>
            <a:ext cx="7272808" cy="1325563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265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heme" Target="../theme/theme18.xml"/><Relationship Id="rId7" Type="http://schemas.openxmlformats.org/officeDocument/2006/relationships/hyperlink" Target="mailto:aurelien.favre@eose.org" TargetMode="Externa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ben.gittus@eose.org" TargetMode="External"/><Relationship Id="rId5" Type="http://schemas.openxmlformats.org/officeDocument/2006/relationships/hyperlink" Target="mailto:geoff.carroll@eose.or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24.png"/></Relationships>
</file>

<file path=ppt/slideMasters/_rels/slideMaster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5" Type="http://schemas.openxmlformats.org/officeDocument/2006/relationships/hyperlink" Target="http://www.eose.org/" TargetMode="External"/><Relationship Id="rId4" Type="http://schemas.openxmlformats.org/officeDocument/2006/relationships/hyperlink" Target="mailto:eosesec@eose.org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0FA171-D7EB-409C-B4DE-FC40835DA925}"/>
              </a:ext>
            </a:extLst>
          </p:cNvPr>
          <p:cNvSpPr/>
          <p:nvPr userDrawn="1"/>
        </p:nvSpPr>
        <p:spPr>
          <a:xfrm>
            <a:off x="3866462" y="2761430"/>
            <a:ext cx="8328587" cy="1123384"/>
          </a:xfrm>
          <a:prstGeom prst="rect">
            <a:avLst/>
          </a:prstGeom>
          <a:solidFill>
            <a:srgbClr val="17629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300" b="1" i="0" u="none" strike="noStrike" baseline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3200" b="1" i="0" u="none" strike="noStrike" baseline="0">
                <a:solidFill>
                  <a:schemeClr val="bg1"/>
                </a:solidFill>
                <a:latin typeface="+mn-lt"/>
              </a:rPr>
              <a:t>SPORT VOLUNTEERING IN EUROPE: </a:t>
            </a:r>
            <a:br>
              <a:rPr lang="en-GB" sz="3200" b="1" i="0" u="none" strike="noStrike" baseline="0">
                <a:solidFill>
                  <a:schemeClr val="bg1"/>
                </a:solidFill>
                <a:latin typeface="+mn-lt"/>
              </a:rPr>
            </a:br>
            <a:r>
              <a:rPr lang="en-GB" sz="3200" b="1" i="0" u="none" strike="noStrike" baseline="0">
                <a:solidFill>
                  <a:schemeClr val="bg1"/>
                </a:solidFill>
                <a:latin typeface="+mn-lt"/>
              </a:rPr>
              <a:t>REALITIES, OPPORTUNITIES AND CHALLENGES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14E1D3-3A06-4300-A249-27E60FBE9458}"/>
              </a:ext>
            </a:extLst>
          </p:cNvPr>
          <p:cNvSpPr txBox="1"/>
          <p:nvPr userDrawn="1"/>
        </p:nvSpPr>
        <p:spPr>
          <a:xfrm>
            <a:off x="3796168" y="4251827"/>
            <a:ext cx="8328587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i="1" u="none" strike="noStrike" kern="1200" baseline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i="0" u="none" strike="noStrike" kern="1200" baseline="0">
              <a:solidFill>
                <a:srgbClr val="176295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u="none" strike="noStrike" kern="1200" baseline="0">
                <a:solidFill>
                  <a:srgbClr val="176295"/>
                </a:solidFill>
                <a:latin typeface="Calibri" pitchFamily="34" charset="0"/>
                <a:ea typeface="+mn-ea"/>
                <a:cs typeface="Arial" charset="0"/>
              </a:rPr>
              <a:t>Geoff Carroll, Skills Development Director,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0" u="none" strike="noStrike" kern="1200" baseline="0">
                <a:solidFill>
                  <a:srgbClr val="176295"/>
                </a:solidFill>
                <a:latin typeface="Calibri" pitchFamily="34" charset="0"/>
                <a:ea typeface="+mn-ea"/>
                <a:cs typeface="Arial" charset="0"/>
              </a:rPr>
              <a:t>European Observatoire of Sport and Employment</a:t>
            </a:r>
            <a:endParaRPr lang="en-GB" sz="2400" b="0" i="1" u="none" strike="noStrike" kern="1200" baseline="0">
              <a:solidFill>
                <a:srgbClr val="176295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kern="120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920F53B-8189-4293-BD7C-BC186FDB5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94"/>
            <a:ext cx="3877449" cy="685329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8B2ECB-DEB9-417E-B0E9-5C8A74E82226}"/>
              </a:ext>
            </a:extLst>
          </p:cNvPr>
          <p:cNvSpPr/>
          <p:nvPr userDrawn="1"/>
        </p:nvSpPr>
        <p:spPr>
          <a:xfrm>
            <a:off x="-594312" y="260648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0C196-D209-4E07-9B61-FE20EA021480}"/>
              </a:ext>
            </a:extLst>
          </p:cNvPr>
          <p:cNvSpPr/>
          <p:nvPr userDrawn="1"/>
        </p:nvSpPr>
        <p:spPr>
          <a:xfrm>
            <a:off x="-600744" y="493436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C57031-5E4C-46B7-9A9D-E4CDCA1B29F8}"/>
              </a:ext>
            </a:extLst>
          </p:cNvPr>
          <p:cNvSpPr/>
          <p:nvPr userDrawn="1"/>
        </p:nvSpPr>
        <p:spPr>
          <a:xfrm>
            <a:off x="-594312" y="731244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5E5244-895D-4733-A38A-7F0FB75E4C20}"/>
              </a:ext>
            </a:extLst>
          </p:cNvPr>
          <p:cNvSpPr/>
          <p:nvPr userDrawn="1"/>
        </p:nvSpPr>
        <p:spPr>
          <a:xfrm>
            <a:off x="11760632" y="6093296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150D5A-3794-41F8-93B9-B9A1A499E182}"/>
              </a:ext>
            </a:extLst>
          </p:cNvPr>
          <p:cNvSpPr/>
          <p:nvPr userDrawn="1"/>
        </p:nvSpPr>
        <p:spPr>
          <a:xfrm>
            <a:off x="11754200" y="6326088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D47624-EC7E-44B3-B0C4-478EDD23AC08}"/>
              </a:ext>
            </a:extLst>
          </p:cNvPr>
          <p:cNvSpPr/>
          <p:nvPr userDrawn="1"/>
        </p:nvSpPr>
        <p:spPr>
          <a:xfrm>
            <a:off x="11760632" y="6563889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3EDD4E-31E7-4EF5-8D24-191DC9D996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578" y="260648"/>
            <a:ext cx="3505386" cy="24781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A5D936-FA30-4785-B09D-FFE96079A55E}"/>
              </a:ext>
            </a:extLst>
          </p:cNvPr>
          <p:cNvSpPr/>
          <p:nvPr userDrawn="1"/>
        </p:nvSpPr>
        <p:spPr>
          <a:xfrm>
            <a:off x="62164" y="32094"/>
            <a:ext cx="12121898" cy="6825905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BEEB86E-C2A2-45A2-993E-4A06841A9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9653919" y="6085623"/>
            <a:ext cx="2088232" cy="557529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8BDACDB-1585-4B0A-8FD8-D10A5A17DE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336" y="6419873"/>
            <a:ext cx="3744077" cy="2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800" u="sng">
                <a:solidFill>
                  <a:schemeClr val="bg1"/>
                </a:solidFill>
              </a:rPr>
              <a:t>www.v4v-sport.eu</a:t>
            </a:r>
            <a:endParaRPr lang="en-US" sz="1800" u="sng">
              <a:solidFill>
                <a:schemeClr val="bg1"/>
              </a:solidFill>
            </a:endParaRPr>
          </a:p>
        </p:txBody>
      </p:sp>
      <p:pic>
        <p:nvPicPr>
          <p:cNvPr id="2" name="Image 9">
            <a:extLst>
              <a:ext uri="{FF2B5EF4-FFF2-40B4-BE49-F238E27FC236}">
                <a16:creationId xmlns:a16="http://schemas.microsoft.com/office/drawing/2014/main" id="{04730B11-67A6-CD58-85DF-E38CF0CE5E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368" y="354433"/>
            <a:ext cx="2940936" cy="2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425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09C40EE-D3FE-4A04-AD3A-8C634E0B9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9DE770-1584-41CE-AE71-FD411EE632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CA3552B-59ED-4371-8559-65C8FF0431A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48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C29325A-ACBA-423E-B957-EFC7DE954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"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9BDC97-0CE4-460F-ADF9-CA0E8BD335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873F49A-7FE7-465B-9F09-259489AD220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63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C29325A-ACBA-423E-B957-EFC7DE954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9BDC97-0CE4-460F-ADF9-CA0E8BD335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5576A52-C9E5-4DA3-B8E2-CBF1544EFE2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59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C29325A-ACBA-423E-B957-EFC7DE954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9BDC97-0CE4-460F-ADF9-CA0E8BD335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2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05379D2-2FC2-4EA6-9035-E3D2735E0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D29E1A-3884-46FE-9540-A44CF30010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D944143-B6C3-4F57-A75B-BA3404490CC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6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05379D2-2FC2-4EA6-9035-E3D2735E0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D29E1A-3884-46FE-9540-A44CF30010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916ECD4-3CD6-40A3-AE13-76544146669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3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416FEF6-2098-4B3D-BBB0-F03642B278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662402-0D7C-4E7F-A73A-941820DF89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72" y="-243408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AE35971-36D6-4652-9BA4-8208CC29C4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9377FB-9F8B-E6E4-CFAE-5BA82FFF2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298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200456" y="6155706"/>
            <a:ext cx="1815905" cy="48482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1052736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1285534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1523329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AE35971-36D6-4652-9BA4-8208CC29C4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00744" y="6328649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2A932A-DFC0-4C04-933B-B8E396F17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-99392"/>
            <a:ext cx="4608512" cy="3258013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9BD08094-08FA-4F71-9BC7-0DD7154DB880}"/>
              </a:ext>
            </a:extLst>
          </p:cNvPr>
          <p:cNvSpPr/>
          <p:nvPr userDrawn="1"/>
        </p:nvSpPr>
        <p:spPr>
          <a:xfrm rot="10800000">
            <a:off x="11496600" y="-27384"/>
            <a:ext cx="716423" cy="612068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969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73F895C-AE00-4592-828F-36C54AA5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94"/>
            <a:ext cx="3877449" cy="685329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9DE9A6-97A2-4523-95E5-FB025330BE93}"/>
              </a:ext>
            </a:extLst>
          </p:cNvPr>
          <p:cNvSpPr txBox="1"/>
          <p:nvPr userDrawn="1"/>
        </p:nvSpPr>
        <p:spPr>
          <a:xfrm>
            <a:off x="3901755" y="3591887"/>
            <a:ext cx="8290246" cy="1046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i="0" u="none" strike="noStrike" kern="1200" baseline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0" u="none" strike="noStrike" kern="1200" baseline="0">
                <a:solidFill>
                  <a:srgbClr val="176295"/>
                </a:solidFill>
                <a:latin typeface="Calibri" pitchFamily="34" charset="0"/>
                <a:ea typeface="+mn-ea"/>
                <a:cs typeface="Arial" charset="0"/>
              </a:rPr>
              <a:t>EOSE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u="none" strike="noStrike" kern="1200" baseline="0">
                <a:solidFill>
                  <a:srgbClr val="176295"/>
                </a:solidFill>
                <a:latin typeface="Calibri" pitchFamily="34" charset="0"/>
                <a:ea typeface="+mn-ea"/>
                <a:cs typeface="Arial" charset="0"/>
              </a:rPr>
              <a:t>1, Grande rue des Feuillants - 69001 Lyon - France</a:t>
            </a:r>
            <a:endParaRPr lang="en-GB" sz="2400" b="0" i="0" u="none" strike="noStrike" kern="1200" baseline="0">
              <a:solidFill>
                <a:srgbClr val="176295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kern="120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FA171-D7EB-409C-B4DE-FC40835DA925}"/>
              </a:ext>
            </a:extLst>
          </p:cNvPr>
          <p:cNvSpPr/>
          <p:nvPr userDrawn="1"/>
        </p:nvSpPr>
        <p:spPr>
          <a:xfrm>
            <a:off x="3901755" y="2583775"/>
            <a:ext cx="8314589" cy="769441"/>
          </a:xfrm>
          <a:prstGeom prst="rect">
            <a:avLst/>
          </a:prstGeom>
          <a:solidFill>
            <a:srgbClr val="17629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i="0" u="none" strike="noStrike" baseline="0">
                <a:solidFill>
                  <a:schemeClr val="bg1"/>
                </a:solidFill>
                <a:latin typeface="+mn-lt"/>
              </a:rPr>
              <a:t>CONTACT DETAILS</a:t>
            </a:r>
          </a:p>
          <a:p>
            <a:pPr algn="ctr"/>
            <a:endParaRPr lang="en-GB" sz="400" b="1" i="0" u="none" strike="noStrike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14E1D3-3A06-4300-A249-27E60FBE9458}"/>
              </a:ext>
            </a:extLst>
          </p:cNvPr>
          <p:cNvSpPr txBox="1"/>
          <p:nvPr userDrawn="1"/>
        </p:nvSpPr>
        <p:spPr>
          <a:xfrm>
            <a:off x="3901755" y="4888031"/>
            <a:ext cx="834989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i="1" u="none" strike="noStrike" kern="1200" baseline="0">
              <a:solidFill>
                <a:srgbClr val="214D8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Geoff Carroll </a:t>
            </a: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  <a:hlinkClick r:id="rId5"/>
              </a:rPr>
              <a:t>geoff.carroll@eose.org</a:t>
            </a:r>
            <a:endParaRPr lang="en-GB" sz="2000" b="1" i="0" u="none" strike="noStrike" kern="1200" baseline="0">
              <a:solidFill>
                <a:srgbClr val="265082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Ben Gittus </a:t>
            </a: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  <a:hlinkClick r:id="rId6"/>
              </a:rPr>
              <a:t>ben.gittus@eose.org</a:t>
            </a: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Aurélien Favre </a:t>
            </a: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  <a:hlinkClick r:id="rId7"/>
              </a:rPr>
              <a:t>aurelien.favre@eose.org</a:t>
            </a:r>
            <a:r>
              <a:rPr lang="en-GB" sz="20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>
                <a:solidFill>
                  <a:srgbClr val="265082"/>
                </a:solidFill>
                <a:latin typeface="Calibri" pitchFamily="34" charset="0"/>
                <a:ea typeface="+mn-ea"/>
                <a:cs typeface="Arial" charset="0"/>
              </a:rPr>
              <a:t>Tel: 0033 437 431 939 // Website: </a:t>
            </a:r>
            <a:r>
              <a:rPr lang="en-GB" sz="1800" b="1" i="0" u="sng" strike="noStrike" kern="1200" baseline="0">
                <a:solidFill>
                  <a:srgbClr val="0563C1"/>
                </a:solidFill>
                <a:latin typeface="Calibri" pitchFamily="34" charset="0"/>
                <a:ea typeface="+mn-ea"/>
                <a:cs typeface="Arial" charset="0"/>
              </a:rPr>
              <a:t>www.v4v-sport.eu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kern="120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C773E4-17ED-46D6-99B4-805C885B3869}"/>
              </a:ext>
            </a:extLst>
          </p:cNvPr>
          <p:cNvSpPr/>
          <p:nvPr userDrawn="1"/>
        </p:nvSpPr>
        <p:spPr>
          <a:xfrm>
            <a:off x="11856640" y="6237312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E9EAC-C9B7-4E05-BBEE-A014937936B2}"/>
              </a:ext>
            </a:extLst>
          </p:cNvPr>
          <p:cNvSpPr/>
          <p:nvPr userDrawn="1"/>
        </p:nvSpPr>
        <p:spPr>
          <a:xfrm>
            <a:off x="11856640" y="6453336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ED7E9A-3A26-455D-843C-6B9208E77B97}"/>
              </a:ext>
            </a:extLst>
          </p:cNvPr>
          <p:cNvSpPr/>
          <p:nvPr userDrawn="1"/>
        </p:nvSpPr>
        <p:spPr>
          <a:xfrm>
            <a:off x="11856640" y="6669360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8B2ECB-DEB9-417E-B0E9-5C8A74E82226}"/>
              </a:ext>
            </a:extLst>
          </p:cNvPr>
          <p:cNvSpPr/>
          <p:nvPr userDrawn="1"/>
        </p:nvSpPr>
        <p:spPr>
          <a:xfrm>
            <a:off x="-570309" y="188644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0C196-D209-4E07-9B61-FE20EA021480}"/>
              </a:ext>
            </a:extLst>
          </p:cNvPr>
          <p:cNvSpPr/>
          <p:nvPr userDrawn="1"/>
        </p:nvSpPr>
        <p:spPr>
          <a:xfrm>
            <a:off x="-576741" y="421432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C57031-5E4C-46B7-9A9D-E4CDCA1B29F8}"/>
              </a:ext>
            </a:extLst>
          </p:cNvPr>
          <p:cNvSpPr/>
          <p:nvPr userDrawn="1"/>
        </p:nvSpPr>
        <p:spPr>
          <a:xfrm>
            <a:off x="-570309" y="659240"/>
            <a:ext cx="1049685" cy="93785"/>
          </a:xfrm>
          <a:prstGeom prst="rect">
            <a:avLst/>
          </a:prstGeom>
          <a:solidFill>
            <a:srgbClr val="F8B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CC21E-8A6E-4B5A-BB09-F7FF3348812C}"/>
              </a:ext>
            </a:extLst>
          </p:cNvPr>
          <p:cNvSpPr/>
          <p:nvPr userDrawn="1"/>
        </p:nvSpPr>
        <p:spPr>
          <a:xfrm>
            <a:off x="62164" y="32094"/>
            <a:ext cx="12121898" cy="6825905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6EDB56-8215-40DE-AF26-C2FEAB97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263352" y="6331097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810E1C-AB58-4640-9A87-994A2F21BE9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576" y="-91520"/>
            <a:ext cx="4124727" cy="29160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3EF4A4F-3EB2-4734-8ACD-991F1BD7E58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25815" y="6393056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bg1"/>
                </a:solidFill>
              </a:rPr>
              <a:t>www.v4v-sport.eu</a:t>
            </a:r>
            <a:endParaRPr lang="en-US" sz="1600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F3636B-6C07-42DD-97B1-663850A6FA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38373"/>
            <a:ext cx="10692406" cy="5458979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E2842633-7142-40B8-B438-208B213EDADE}"/>
              </a:ext>
            </a:extLst>
          </p:cNvPr>
          <p:cNvSpPr/>
          <p:nvPr userDrawn="1"/>
        </p:nvSpPr>
        <p:spPr>
          <a:xfrm rot="10800000">
            <a:off x="11928648" y="36663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2739" y="260648"/>
            <a:ext cx="91196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93C24-5E5E-4BF3-A8BB-75392BA69082}"/>
              </a:ext>
            </a:extLst>
          </p:cNvPr>
          <p:cNvSpPr/>
          <p:nvPr userDrawn="1"/>
        </p:nvSpPr>
        <p:spPr>
          <a:xfrm>
            <a:off x="47328" y="349351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CBF8-A7F6-4FEB-B15A-1BB5C11579B3}"/>
              </a:ext>
            </a:extLst>
          </p:cNvPr>
          <p:cNvSpPr/>
          <p:nvPr userDrawn="1"/>
        </p:nvSpPr>
        <p:spPr>
          <a:xfrm>
            <a:off x="47328" y="582149"/>
            <a:ext cx="246748" cy="93785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2423B-335E-45DD-ABB8-C3202B6F6BFD}"/>
              </a:ext>
            </a:extLst>
          </p:cNvPr>
          <p:cNvSpPr/>
          <p:nvPr userDrawn="1"/>
        </p:nvSpPr>
        <p:spPr>
          <a:xfrm>
            <a:off x="47328" y="819944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809392D1-2079-4D49-80E3-5FE7857CD696}"/>
              </a:ext>
            </a:extLst>
          </p:cNvPr>
          <p:cNvSpPr/>
          <p:nvPr userDrawn="1"/>
        </p:nvSpPr>
        <p:spPr>
          <a:xfrm rot="16200000" flipH="1">
            <a:off x="8721675" y="3395613"/>
            <a:ext cx="5157193" cy="1767583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176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E6830D-5DAD-47E5-80B6-F858ADF49B0B}"/>
              </a:ext>
            </a:extLst>
          </p:cNvPr>
          <p:cNvSpPr/>
          <p:nvPr userDrawn="1"/>
        </p:nvSpPr>
        <p:spPr>
          <a:xfrm>
            <a:off x="47328" y="4023384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B9BE6-AFD4-408E-8B3B-7FC82EA84E6A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5FD1F59-8B01-4EF1-A7EE-3161CCBB6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04512" y="6309320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202215"/>
            <a:ext cx="10801200" cy="50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56144D-CBB6-467D-8CB8-0C5E65AB3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291" y="172931"/>
            <a:ext cx="1680449" cy="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6295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F3636B-6C07-42DD-97B1-663850A6FA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38373"/>
            <a:ext cx="10692406" cy="5458979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E2842633-7142-40B8-B438-208B213EDADE}"/>
              </a:ext>
            </a:extLst>
          </p:cNvPr>
          <p:cNvSpPr/>
          <p:nvPr userDrawn="1"/>
        </p:nvSpPr>
        <p:spPr>
          <a:xfrm rot="10800000">
            <a:off x="11928648" y="36663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2739" y="260648"/>
            <a:ext cx="91196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93C24-5E5E-4BF3-A8BB-75392BA69082}"/>
              </a:ext>
            </a:extLst>
          </p:cNvPr>
          <p:cNvSpPr/>
          <p:nvPr userDrawn="1"/>
        </p:nvSpPr>
        <p:spPr>
          <a:xfrm>
            <a:off x="47328" y="349351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CBF8-A7F6-4FEB-B15A-1BB5C11579B3}"/>
              </a:ext>
            </a:extLst>
          </p:cNvPr>
          <p:cNvSpPr/>
          <p:nvPr userDrawn="1"/>
        </p:nvSpPr>
        <p:spPr>
          <a:xfrm>
            <a:off x="47328" y="582149"/>
            <a:ext cx="246748" cy="93785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2423B-335E-45DD-ABB8-C3202B6F6BFD}"/>
              </a:ext>
            </a:extLst>
          </p:cNvPr>
          <p:cNvSpPr/>
          <p:nvPr userDrawn="1"/>
        </p:nvSpPr>
        <p:spPr>
          <a:xfrm>
            <a:off x="47328" y="819944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809392D1-2079-4D49-80E3-5FE7857CD696}"/>
              </a:ext>
            </a:extLst>
          </p:cNvPr>
          <p:cNvSpPr/>
          <p:nvPr userDrawn="1"/>
        </p:nvSpPr>
        <p:spPr>
          <a:xfrm rot="16200000" flipH="1">
            <a:off x="8721675" y="3395613"/>
            <a:ext cx="5157193" cy="1767583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176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E6830D-5DAD-47E5-80B6-F858ADF49B0B}"/>
              </a:ext>
            </a:extLst>
          </p:cNvPr>
          <p:cNvSpPr/>
          <p:nvPr userDrawn="1"/>
        </p:nvSpPr>
        <p:spPr>
          <a:xfrm>
            <a:off x="47328" y="4023384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B9BE6-AFD4-408E-8B3B-7FC82EA84E6A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5FD1F59-8B01-4EF1-A7EE-3161CCBB6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04512" y="6309320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202215"/>
            <a:ext cx="10801200" cy="50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56144D-CBB6-467D-8CB8-0C5E65AB3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291" y="172931"/>
            <a:ext cx="1680449" cy="91940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CDF2C88-13C8-490C-8B72-9A7F4CCF5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3014" y="6449821"/>
            <a:ext cx="9119645" cy="21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u="sng"/>
              <a:t>www.v4v-sport.eu</a:t>
            </a:r>
            <a:endParaRPr lang="en-US" sz="1600" u="sng"/>
          </a:p>
        </p:txBody>
      </p:sp>
    </p:spTree>
    <p:extLst>
      <p:ext uri="{BB962C8B-B14F-4D97-AF65-F5344CB8AC3E}">
        <p14:creationId xmlns:p14="http://schemas.microsoft.com/office/powerpoint/2010/main" val="5457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6295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F3636B-6C07-42DD-97B1-663850A6FA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38373"/>
            <a:ext cx="10692406" cy="5458979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E2842633-7142-40B8-B438-208B213EDADE}"/>
              </a:ext>
            </a:extLst>
          </p:cNvPr>
          <p:cNvSpPr/>
          <p:nvPr userDrawn="1"/>
        </p:nvSpPr>
        <p:spPr>
          <a:xfrm rot="10800000">
            <a:off x="11928648" y="36663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2739" y="260648"/>
            <a:ext cx="91196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93C24-5E5E-4BF3-A8BB-75392BA69082}"/>
              </a:ext>
            </a:extLst>
          </p:cNvPr>
          <p:cNvSpPr/>
          <p:nvPr userDrawn="1"/>
        </p:nvSpPr>
        <p:spPr>
          <a:xfrm>
            <a:off x="47328" y="349351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CBF8-A7F6-4FEB-B15A-1BB5C11579B3}"/>
              </a:ext>
            </a:extLst>
          </p:cNvPr>
          <p:cNvSpPr/>
          <p:nvPr userDrawn="1"/>
        </p:nvSpPr>
        <p:spPr>
          <a:xfrm>
            <a:off x="47328" y="582149"/>
            <a:ext cx="246748" cy="93785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2423B-335E-45DD-ABB8-C3202B6F6BFD}"/>
              </a:ext>
            </a:extLst>
          </p:cNvPr>
          <p:cNvSpPr/>
          <p:nvPr userDrawn="1"/>
        </p:nvSpPr>
        <p:spPr>
          <a:xfrm>
            <a:off x="47328" y="819944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809392D1-2079-4D49-80E3-5FE7857CD696}"/>
              </a:ext>
            </a:extLst>
          </p:cNvPr>
          <p:cNvSpPr/>
          <p:nvPr userDrawn="1"/>
        </p:nvSpPr>
        <p:spPr>
          <a:xfrm rot="16200000" flipH="1">
            <a:off x="9225731" y="3899669"/>
            <a:ext cx="5157193" cy="759471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176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E6830D-5DAD-47E5-80B6-F858ADF49B0B}"/>
              </a:ext>
            </a:extLst>
          </p:cNvPr>
          <p:cNvSpPr/>
          <p:nvPr userDrawn="1"/>
        </p:nvSpPr>
        <p:spPr>
          <a:xfrm>
            <a:off x="47328" y="4023384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B9BE6-AFD4-408E-8B3B-7FC82EA84E6A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5FD1F59-8B01-4EF1-A7EE-3161CCBB6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1465626" y="6533058"/>
            <a:ext cx="768934" cy="20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202215"/>
            <a:ext cx="10801200" cy="50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56144D-CBB6-467D-8CB8-0C5E65AB3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9284" y="186625"/>
            <a:ext cx="919363" cy="5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6295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416FEF6-2098-4B3D-BBB0-F03642B278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662402-0D7C-4E7F-A73A-941820DF89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AE35971-36D6-4652-9BA4-8208CC29C40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F3636B-6C07-42DD-97B1-663850A6FA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38373"/>
            <a:ext cx="10692406" cy="5458979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E2842633-7142-40B8-B438-208B213EDADE}"/>
              </a:ext>
            </a:extLst>
          </p:cNvPr>
          <p:cNvSpPr/>
          <p:nvPr userDrawn="1"/>
        </p:nvSpPr>
        <p:spPr>
          <a:xfrm rot="10800000">
            <a:off x="11928648" y="36663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2739" y="260648"/>
            <a:ext cx="91196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93C24-5E5E-4BF3-A8BB-75392BA69082}"/>
              </a:ext>
            </a:extLst>
          </p:cNvPr>
          <p:cNvSpPr/>
          <p:nvPr userDrawn="1"/>
        </p:nvSpPr>
        <p:spPr>
          <a:xfrm>
            <a:off x="47328" y="349351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CBF8-A7F6-4FEB-B15A-1BB5C11579B3}"/>
              </a:ext>
            </a:extLst>
          </p:cNvPr>
          <p:cNvSpPr/>
          <p:nvPr userDrawn="1"/>
        </p:nvSpPr>
        <p:spPr>
          <a:xfrm>
            <a:off x="47328" y="582149"/>
            <a:ext cx="246748" cy="93785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2423B-335E-45DD-ABB8-C3202B6F6BFD}"/>
              </a:ext>
            </a:extLst>
          </p:cNvPr>
          <p:cNvSpPr/>
          <p:nvPr userDrawn="1"/>
        </p:nvSpPr>
        <p:spPr>
          <a:xfrm>
            <a:off x="47328" y="819944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809392D1-2079-4D49-80E3-5FE7857CD696}"/>
              </a:ext>
            </a:extLst>
          </p:cNvPr>
          <p:cNvSpPr/>
          <p:nvPr userDrawn="1"/>
        </p:nvSpPr>
        <p:spPr>
          <a:xfrm rot="16200000" flipH="1">
            <a:off x="8721675" y="3395613"/>
            <a:ext cx="5157193" cy="1767583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176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E6830D-5DAD-47E5-80B6-F858ADF49B0B}"/>
              </a:ext>
            </a:extLst>
          </p:cNvPr>
          <p:cNvSpPr/>
          <p:nvPr userDrawn="1"/>
        </p:nvSpPr>
        <p:spPr>
          <a:xfrm>
            <a:off x="47328" y="4023384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B9BE6-AFD4-408E-8B3B-7FC82EA84E6A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5FD1F59-8B01-4EF1-A7EE-3161CCBB6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04512" y="6309320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202215"/>
            <a:ext cx="10801200" cy="50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56144D-CBB6-467D-8CB8-0C5E65AB3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291" y="172931"/>
            <a:ext cx="1680449" cy="91940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CDF2C88-13C8-490C-8B72-9A7F4CCF5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3014" y="6449821"/>
            <a:ext cx="9119645" cy="21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u="sng"/>
              <a:t>www.v4v-sport.eu</a:t>
            </a:r>
            <a:endParaRPr lang="en-US" sz="1600" u="sng"/>
          </a:p>
        </p:txBody>
      </p:sp>
    </p:spTree>
    <p:extLst>
      <p:ext uri="{BB962C8B-B14F-4D97-AF65-F5344CB8AC3E}">
        <p14:creationId xmlns:p14="http://schemas.microsoft.com/office/powerpoint/2010/main" val="21090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6295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C29325A-ACBA-423E-B957-EFC7DE954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"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09BDC97-0CE4-460F-ADF9-CA0E8BD335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873F49A-7FE7-465B-9F09-259489AD220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57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FF3636B-6C07-42DD-97B1-663850A6FA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8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138373"/>
            <a:ext cx="10692406" cy="5458979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E2842633-7142-40B8-B438-208B213EDADE}"/>
              </a:ext>
            </a:extLst>
          </p:cNvPr>
          <p:cNvSpPr/>
          <p:nvPr userDrawn="1"/>
        </p:nvSpPr>
        <p:spPr>
          <a:xfrm rot="10800000">
            <a:off x="11928648" y="36663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2739" y="260648"/>
            <a:ext cx="91196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93C24-5E5E-4BF3-A8BB-75392BA69082}"/>
              </a:ext>
            </a:extLst>
          </p:cNvPr>
          <p:cNvSpPr/>
          <p:nvPr userDrawn="1"/>
        </p:nvSpPr>
        <p:spPr>
          <a:xfrm>
            <a:off x="47328" y="349351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F5CBF8-A7F6-4FEB-B15A-1BB5C11579B3}"/>
              </a:ext>
            </a:extLst>
          </p:cNvPr>
          <p:cNvSpPr/>
          <p:nvPr userDrawn="1"/>
        </p:nvSpPr>
        <p:spPr>
          <a:xfrm>
            <a:off x="47328" y="582149"/>
            <a:ext cx="246748" cy="93785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B2423B-335E-45DD-ABB8-C3202B6F6BFD}"/>
              </a:ext>
            </a:extLst>
          </p:cNvPr>
          <p:cNvSpPr/>
          <p:nvPr userDrawn="1"/>
        </p:nvSpPr>
        <p:spPr>
          <a:xfrm>
            <a:off x="47328" y="819944"/>
            <a:ext cx="253180" cy="88776"/>
          </a:xfrm>
          <a:prstGeom prst="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809392D1-2079-4D49-80E3-5FE7857CD696}"/>
              </a:ext>
            </a:extLst>
          </p:cNvPr>
          <p:cNvSpPr/>
          <p:nvPr userDrawn="1"/>
        </p:nvSpPr>
        <p:spPr>
          <a:xfrm rot="16200000" flipH="1">
            <a:off x="9303805" y="3977743"/>
            <a:ext cx="5157193" cy="603323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176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E6830D-5DAD-47E5-80B6-F858ADF49B0B}"/>
              </a:ext>
            </a:extLst>
          </p:cNvPr>
          <p:cNvSpPr/>
          <p:nvPr userDrawn="1"/>
        </p:nvSpPr>
        <p:spPr>
          <a:xfrm>
            <a:off x="47328" y="4023384"/>
            <a:ext cx="274400" cy="2862000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8B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B9BE6-AFD4-408E-8B3B-7FC82EA84E6A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17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202215"/>
            <a:ext cx="10801200" cy="50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56144D-CBB6-467D-8CB8-0C5E65AB3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291" y="172931"/>
            <a:ext cx="1680449" cy="91940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CDF2C88-13C8-490C-8B72-9A7F4CCF5A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3014" y="6449821"/>
            <a:ext cx="9119645" cy="21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600" u="sng"/>
              <a:t>www.v4v-sport.eu</a:t>
            </a:r>
            <a:endParaRPr lang="en-US" sz="1600" u="sng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1F6F81-829A-1390-B174-4B9DE62A6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791" y="6446092"/>
            <a:ext cx="1193412" cy="2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6295"/>
          </a:solidFill>
          <a:latin typeface="Calibri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7629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EE9DE9A6-97A2-4523-95E5-FB025330BE93}"/>
              </a:ext>
            </a:extLst>
          </p:cNvPr>
          <p:cNvSpPr txBox="1"/>
          <p:nvPr userDrawn="1"/>
        </p:nvSpPr>
        <p:spPr>
          <a:xfrm>
            <a:off x="3668459" y="3591887"/>
            <a:ext cx="8523542" cy="1046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i="0" u="none" strike="noStrike" kern="1200" baseline="0">
              <a:solidFill>
                <a:srgbClr val="00000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EOSE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1, Grande rue des Feuillants - 69001 Lyon - France</a:t>
            </a:r>
            <a:endParaRPr lang="en-GB" sz="2400" b="0" i="0" u="none" strike="noStrike" kern="1200" baseline="0">
              <a:solidFill>
                <a:srgbClr val="214D8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kern="120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FA171-D7EB-409C-B4DE-FC40835DA925}"/>
              </a:ext>
            </a:extLst>
          </p:cNvPr>
          <p:cNvSpPr/>
          <p:nvPr userDrawn="1"/>
        </p:nvSpPr>
        <p:spPr>
          <a:xfrm>
            <a:off x="3692803" y="2583775"/>
            <a:ext cx="8523542" cy="769441"/>
          </a:xfrm>
          <a:prstGeom prst="rect">
            <a:avLst/>
          </a:prstGeom>
          <a:solidFill>
            <a:srgbClr val="214D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i="0" u="none" strike="noStrike" baseline="0">
                <a:solidFill>
                  <a:schemeClr val="bg1"/>
                </a:solidFill>
                <a:latin typeface="+mn-lt"/>
              </a:rPr>
              <a:t>CONTACT DETAILS</a:t>
            </a:r>
          </a:p>
          <a:p>
            <a:pPr algn="ctr"/>
            <a:endParaRPr lang="en-GB" sz="400" b="1" i="0" u="none" strike="noStrike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14E1D3-3A06-4300-A249-27E60FBE9458}"/>
              </a:ext>
            </a:extLst>
          </p:cNvPr>
          <p:cNvSpPr txBox="1"/>
          <p:nvPr userDrawn="1"/>
        </p:nvSpPr>
        <p:spPr>
          <a:xfrm>
            <a:off x="3728103" y="4888031"/>
            <a:ext cx="8523542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i="1" u="none" strike="noStrike" kern="1200" baseline="0">
              <a:solidFill>
                <a:srgbClr val="214D80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Mail: </a:t>
            </a: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eosesec@eose.org</a:t>
            </a: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Tel: 0033 437 431 939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Website: </a:t>
            </a: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www.eose.org</a:t>
            </a:r>
            <a:r>
              <a:rPr lang="en-GB" sz="2000" b="1" i="0" u="none" strike="noStrike" kern="1200" baseline="0">
                <a:solidFill>
                  <a:srgbClr val="214D8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" b="1" kern="120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C773E4-17ED-46D6-99B4-805C885B3869}"/>
              </a:ext>
            </a:extLst>
          </p:cNvPr>
          <p:cNvSpPr/>
          <p:nvPr userDrawn="1"/>
        </p:nvSpPr>
        <p:spPr>
          <a:xfrm>
            <a:off x="11815067" y="6248998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4E9EAC-C9B7-4E05-BBEE-A014937936B2}"/>
              </a:ext>
            </a:extLst>
          </p:cNvPr>
          <p:cNvSpPr/>
          <p:nvPr userDrawn="1"/>
        </p:nvSpPr>
        <p:spPr>
          <a:xfrm>
            <a:off x="11808635" y="6481790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ED7E9A-3A26-455D-843C-6B9208E77B97}"/>
              </a:ext>
            </a:extLst>
          </p:cNvPr>
          <p:cNvSpPr/>
          <p:nvPr userDrawn="1"/>
        </p:nvSpPr>
        <p:spPr>
          <a:xfrm>
            <a:off x="11815067" y="6719591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565545F0-CFEB-4E12-93EF-6C5CC2DBE6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2935" y="123936"/>
            <a:ext cx="3159449" cy="22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F5992D4-B76E-416D-9737-886AD38DEBB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281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88B2ECB-DEB9-417E-B0E9-5C8A74E82226}"/>
              </a:ext>
            </a:extLst>
          </p:cNvPr>
          <p:cNvSpPr/>
          <p:nvPr userDrawn="1"/>
        </p:nvSpPr>
        <p:spPr>
          <a:xfrm>
            <a:off x="-570309" y="188644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0C196-D209-4E07-9B61-FE20EA021480}"/>
              </a:ext>
            </a:extLst>
          </p:cNvPr>
          <p:cNvSpPr/>
          <p:nvPr userDrawn="1"/>
        </p:nvSpPr>
        <p:spPr>
          <a:xfrm>
            <a:off x="-576741" y="421432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C57031-5E4C-46B7-9A9D-E4CDCA1B29F8}"/>
              </a:ext>
            </a:extLst>
          </p:cNvPr>
          <p:cNvSpPr/>
          <p:nvPr userDrawn="1"/>
        </p:nvSpPr>
        <p:spPr>
          <a:xfrm>
            <a:off x="-570309" y="659240"/>
            <a:ext cx="1049685" cy="93785"/>
          </a:xfrm>
          <a:prstGeom prst="rect">
            <a:avLst/>
          </a:prstGeom>
          <a:solidFill>
            <a:srgbClr val="F8A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CC21E-8A6E-4B5A-BB09-F7FF3348812C}"/>
              </a:ext>
            </a:extLst>
          </p:cNvPr>
          <p:cNvSpPr/>
          <p:nvPr userDrawn="1"/>
        </p:nvSpPr>
        <p:spPr>
          <a:xfrm>
            <a:off x="7938" y="-7938"/>
            <a:ext cx="12176124" cy="6865938"/>
          </a:xfrm>
          <a:prstGeom prst="rect">
            <a:avLst/>
          </a:prstGeom>
          <a:noFill/>
          <a:ln w="127000">
            <a:solidFill>
              <a:srgbClr val="214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EC0F3-AFC4-4896-AA1F-4BC0607602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5720" y="-1958"/>
            <a:ext cx="8616280" cy="685995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ACB73D-DAB2-4DBD-B6B2-3E5E43525C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3600400" cy="6856476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096F4-B468-4BDD-9C8B-CF87E6B428EE}"/>
              </a:ext>
            </a:extLst>
          </p:cNvPr>
          <p:cNvSpPr/>
          <p:nvPr userDrawn="1"/>
        </p:nvSpPr>
        <p:spPr>
          <a:xfrm>
            <a:off x="-61836" y="260648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696DAE-9D8C-4D2C-9420-1C3E4EC7BD04}"/>
              </a:ext>
            </a:extLst>
          </p:cNvPr>
          <p:cNvSpPr/>
          <p:nvPr userDrawn="1"/>
        </p:nvSpPr>
        <p:spPr>
          <a:xfrm>
            <a:off x="-61836" y="493446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90A126-44CA-49A2-BF91-11DE16AB443D}"/>
              </a:ext>
            </a:extLst>
          </p:cNvPr>
          <p:cNvSpPr/>
          <p:nvPr userDrawn="1"/>
        </p:nvSpPr>
        <p:spPr>
          <a:xfrm>
            <a:off x="-61836" y="73124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96444248-6990-4983-9596-FD8023A9AC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5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7114A0-AB4F-440A-9162-5D028E825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7C6BD2-1AA0-4847-A3D4-C4E595AC19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861004A-4E2F-47B1-B67A-2F7BAA20E37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2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A5BED63-BEC6-425F-A431-828C965C7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209469-FDCA-406B-A4B9-E7C119C27A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F2DBB13-6D34-44B6-85F5-93C6B5E1162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87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715EE5-69C8-40BF-B80D-9389A122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A5572B-0E60-48B2-A593-4AB54871FF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3CF0E97-6C5C-424E-94ED-F796A4C0B1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75719" y="6460014"/>
            <a:ext cx="7704857" cy="2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rgbClr val="176295"/>
                </a:solidFill>
              </a:rPr>
              <a:t>www.v4v-sport.eu</a:t>
            </a:r>
            <a:endParaRPr lang="en-US" sz="1600" u="sng">
              <a:solidFill>
                <a:srgbClr val="176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99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61B07C4-148F-4696-BD5B-1FE27D6F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6DE3DB5-3036-4169-A13D-17630C7A9A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9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9D58CD-D2D0-4EAC-A485-D4BA5C9DAA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3DB21-EA1B-48D5-BEE6-F75F157C0F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29BCA57-6DB8-4876-87C6-06AB3DC5F5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1836" y="6407965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chemeClr val="tx1"/>
                </a:solidFill>
              </a:rPr>
              <a:t>www.v4v-sport.eu</a:t>
            </a:r>
            <a:endParaRPr lang="en-US" sz="1600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95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tx1"/>
            </a:gs>
            <a:gs pos="73000">
              <a:srgbClr val="265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0C3906A-BF84-4DC4-AC20-B96A9AFAD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00" y="-1958"/>
            <a:ext cx="8616280" cy="6859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C0A3E3-D1E1-4C39-B166-E24205D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"/>
          <a:stretch/>
        </p:blipFill>
        <p:spPr>
          <a:xfrm>
            <a:off x="23664" y="-1958"/>
            <a:ext cx="3552056" cy="6840000"/>
          </a:xfrm>
          <a:prstGeom prst="rect">
            <a:avLst/>
          </a:prstGeom>
          <a:ln w="19050">
            <a:solidFill>
              <a:srgbClr val="F8BE3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68">
            <a:extLst>
              <a:ext uri="{FF2B5EF4-FFF2-40B4-BE49-F238E27FC236}">
                <a16:creationId xmlns:a16="http://schemas.microsoft.com/office/drawing/2014/main" id="{C8C1960C-2F2F-4C21-A706-B9A7CA3F0B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79999" y="6381328"/>
            <a:ext cx="7608489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4400" b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GB" sz="1600" u="sng" kern="0"/>
              <a:t>www.eose.org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7F3B55-17F0-4D73-8A84-931201DEE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10749590" y="6407964"/>
            <a:ext cx="1348386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25236E-1231-4121-85C8-C90308DE5FF4}"/>
              </a:ext>
            </a:extLst>
          </p:cNvPr>
          <p:cNvSpPr/>
          <p:nvPr userDrawn="1"/>
        </p:nvSpPr>
        <p:spPr>
          <a:xfrm>
            <a:off x="-24680" y="349351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35604-3551-43E2-8769-59C3EBCCE5EA}"/>
              </a:ext>
            </a:extLst>
          </p:cNvPr>
          <p:cNvSpPr/>
          <p:nvPr userDrawn="1"/>
        </p:nvSpPr>
        <p:spPr>
          <a:xfrm>
            <a:off x="-24680" y="582149"/>
            <a:ext cx="246748" cy="93785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8A0AB-E883-4512-9A14-E22CA2D87BBC}"/>
              </a:ext>
            </a:extLst>
          </p:cNvPr>
          <p:cNvSpPr/>
          <p:nvPr userDrawn="1"/>
        </p:nvSpPr>
        <p:spPr>
          <a:xfrm>
            <a:off x="-24680" y="819944"/>
            <a:ext cx="253180" cy="88776"/>
          </a:xfrm>
          <a:prstGeom prst="rect">
            <a:avLst/>
          </a:prstGeom>
          <a:solidFill>
            <a:srgbClr val="FFC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8EAB44-F802-4AB3-9189-F914A8A776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415" y="-171400"/>
            <a:ext cx="4379342" cy="3096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F28B95E-2205-4E54-95C1-47A98AC1EA6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47928" y="6439664"/>
            <a:ext cx="36375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76295"/>
                </a:solidFill>
                <a:latin typeface="Calibri" pitchFamily="34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u="sng">
                <a:solidFill>
                  <a:srgbClr val="176295"/>
                </a:solidFill>
              </a:rPr>
              <a:t>www.v4v-sport.eu</a:t>
            </a:r>
            <a:endParaRPr lang="en-US" sz="1600" u="sng">
              <a:solidFill>
                <a:srgbClr val="176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24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4400" b="1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bstract-art-artistic-bright-489369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4v-spor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243F-B0C7-5171-BC6D-67A72F5A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WHAT BENEFITS DO VOLUNTEERS GIVE TO SPORT?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EDE19-BC7C-A6B5-575C-D1E7FD350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1" y="1196975"/>
            <a:ext cx="10441160" cy="5040313"/>
          </a:xfrm>
        </p:spPr>
        <p:txBody>
          <a:bodyPr/>
          <a:lstStyle/>
          <a:p>
            <a:r>
              <a:rPr lang="en-GB" sz="3600"/>
              <a:t>From the survey: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>
                <a:cs typeface="Times New Roman" panose="02020603050405020304" pitchFamily="18" charset="0"/>
              </a:rPr>
              <a:t>60% of respondents said that volunteers provide </a:t>
            </a:r>
            <a:r>
              <a:rPr lang="en-GB" sz="2400" u="sng">
                <a:cs typeface="Times New Roman" panose="02020603050405020304" pitchFamily="18" charset="0"/>
              </a:rPr>
              <a:t>energy and enthusiasm </a:t>
            </a:r>
            <a:r>
              <a:rPr lang="en-GB" sz="2400">
                <a:cs typeface="Times New Roman" panose="02020603050405020304" pitchFamily="18" charset="0"/>
              </a:rPr>
              <a:t>to sport organisations, </a:t>
            </a:r>
          </a:p>
          <a:p>
            <a:pPr lvl="1" indent="-342900" algn="just">
              <a:lnSpc>
                <a:spcPts val="15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59% said that volunteers are </a:t>
            </a:r>
            <a:r>
              <a:rPr lang="en-GB" sz="2400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 in providing logistical support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ts val="15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said that volunteers </a:t>
            </a:r>
            <a:r>
              <a:rPr lang="en-GB" sz="2400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in new participants 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sport activities,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40% agreed that volunteers help to </a:t>
            </a:r>
            <a:r>
              <a:rPr lang="en-GB" sz="2400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relationships with the local </a:t>
            </a:r>
            <a:br>
              <a:rPr lang="en-GB" sz="2400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u="sng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(which are vital to growing sport participation by ordinary citizens). </a:t>
            </a: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7196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D9A1-46C4-E134-036A-1FAC365B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551693" cy="720080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 BENEFITS DO VOLUNTEERS GET FROM VOLUNTEERING? </a:t>
            </a:r>
            <a:endParaRPr lang="en-GB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1F396-B86E-61AA-E5F0-05C2BE9DF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12" y="980728"/>
            <a:ext cx="11017175" cy="5040313"/>
          </a:xfrm>
        </p:spPr>
        <p:txBody>
          <a:bodyPr/>
          <a:lstStyle/>
          <a:p>
            <a:r>
              <a:rPr lang="en-GB" sz="2800"/>
              <a:t>From the survey: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98% said volunteering contributes to volunteers’ </a:t>
            </a:r>
            <a:r>
              <a:rPr lang="en-GB" sz="2000" u="sng">
                <a:cs typeface="Times New Roman" panose="02020603050405020304" pitchFamily="18" charset="0"/>
              </a:rPr>
              <a:t>personal and social development</a:t>
            </a:r>
            <a:r>
              <a:rPr lang="en-GB" sz="2000">
                <a:cs typeface="Times New Roman" panose="02020603050405020304" pitchFamily="18" charset="0"/>
              </a:rPr>
              <a:t>,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97% said volunteering helps volunteers to </a:t>
            </a:r>
            <a:r>
              <a:rPr lang="en-GB" sz="2000" u="sng">
                <a:cs typeface="Times New Roman" panose="02020603050405020304" pitchFamily="18" charset="0"/>
              </a:rPr>
              <a:t>develop new skills and competencies</a:t>
            </a:r>
            <a:r>
              <a:rPr lang="en-GB" sz="2000">
                <a:cs typeface="Times New Roman" panose="02020603050405020304" pitchFamily="18" charset="0"/>
              </a:rPr>
              <a:t>,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85% said volunteers appreciate being </a:t>
            </a:r>
            <a:r>
              <a:rPr lang="en-GB" sz="2000" u="sng">
                <a:cs typeface="Times New Roman" panose="02020603050405020304" pitchFamily="18" charset="0"/>
              </a:rPr>
              <a:t>involved in a sport they feel passionately about</a:t>
            </a:r>
            <a:r>
              <a:rPr lang="en-GB" sz="2000">
                <a:cs typeface="Times New Roman" panose="02020603050405020304" pitchFamily="18" charset="0"/>
              </a:rPr>
              <a:t>,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68% said volunteers like to feel </a:t>
            </a:r>
            <a:r>
              <a:rPr lang="en-GB" sz="2000" u="sng">
                <a:cs typeface="Times New Roman" panose="02020603050405020304" pitchFamily="18" charset="0"/>
              </a:rPr>
              <a:t>needed, valued and part of a team</a:t>
            </a:r>
            <a:r>
              <a:rPr lang="en-GB" sz="2000">
                <a:cs typeface="Times New Roman" panose="02020603050405020304" pitchFamily="18" charset="0"/>
              </a:rPr>
              <a:t>,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44% said volunteers like </a:t>
            </a:r>
            <a:r>
              <a:rPr lang="en-GB" sz="2000" u="sng">
                <a:cs typeface="Times New Roman" panose="02020603050405020304" pitchFamily="18" charset="0"/>
              </a:rPr>
              <a:t>meeting new people and making friends</a:t>
            </a:r>
            <a:r>
              <a:rPr lang="en-GB" sz="2000">
                <a:cs typeface="Times New Roman" panose="02020603050405020304" pitchFamily="18" charset="0"/>
              </a:rPr>
              <a:t>,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41% identified </a:t>
            </a:r>
            <a:r>
              <a:rPr lang="en-GB" sz="2000" u="sng">
                <a:cs typeface="Times New Roman" panose="02020603050405020304" pitchFamily="18" charset="0"/>
              </a:rPr>
              <a:t>‘having fun’, 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34% identified ‘</a:t>
            </a:r>
            <a:r>
              <a:rPr lang="en-GB" sz="2000" u="sng">
                <a:cs typeface="Times New Roman" panose="02020603050405020304" pitchFamily="18" charset="0"/>
              </a:rPr>
              <a:t>making a difference to the lives of others/helping others</a:t>
            </a:r>
            <a:r>
              <a:rPr lang="en-GB" sz="2000">
                <a:cs typeface="Times New Roman" panose="02020603050405020304" pitchFamily="18" charset="0"/>
              </a:rPr>
              <a:t>’,</a:t>
            </a:r>
          </a:p>
          <a:p>
            <a:pPr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>
                <a:cs typeface="Times New Roman" panose="02020603050405020304" pitchFamily="18" charset="0"/>
              </a:rPr>
              <a:t>31% identified ‘</a:t>
            </a:r>
            <a:r>
              <a:rPr lang="en-GB" sz="2000" u="sng">
                <a:cs typeface="Times New Roman" panose="02020603050405020304" pitchFamily="18" charset="0"/>
              </a:rPr>
              <a:t>a sense of personal achievement</a:t>
            </a:r>
            <a:r>
              <a:rPr lang="en-GB" sz="2000">
                <a:cs typeface="Times New Roman" panose="02020603050405020304" pitchFamily="18" charset="0"/>
              </a:rPr>
              <a:t>’. 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8725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2A64-2DED-0062-17FD-A4AC5933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407677" cy="720080"/>
          </a:xfrm>
        </p:spPr>
        <p:txBody>
          <a:bodyPr/>
          <a:lstStyle/>
          <a:p>
            <a:r>
              <a:rPr lang="en-GB" sz="3200"/>
              <a:t>IS SPORT VOLUNTEERING THE SAME ACROSS EUROPE?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C86BC-CE4A-691F-1644-7B4FB222A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980729"/>
            <a:ext cx="11017175" cy="5256560"/>
          </a:xfrm>
        </p:spPr>
        <p:txBody>
          <a:bodyPr/>
          <a:lstStyle/>
          <a:p>
            <a:r>
              <a:rPr lang="en-GB"/>
              <a:t>Levels of sport volunteering vary greatly across Europe. </a:t>
            </a:r>
          </a:p>
          <a:p>
            <a:r>
              <a:rPr lang="en-GB"/>
              <a:t>Sport volunteering is more common in Northern and Western Europe and less common in Southern and Eastern Europe.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13BF0B-22A1-0DC7-7B5F-5B03F3C39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227805"/>
              </p:ext>
            </p:extLst>
          </p:nvPr>
        </p:nvGraphicFramePr>
        <p:xfrm>
          <a:off x="688686" y="2276871"/>
          <a:ext cx="9865096" cy="396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3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A137-9942-F6EE-BCB5-7E4CE107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IS SPORT VOLUNTEERING INCLUSIVE AND DIVERSE?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D2EB-F61E-9BB1-0ABA-5FD582D16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12" y="1052736"/>
            <a:ext cx="11017175" cy="5040313"/>
          </a:xfrm>
        </p:spPr>
        <p:txBody>
          <a:bodyPr/>
          <a:lstStyle/>
          <a:p>
            <a:r>
              <a:rPr lang="en-GB" sz="2800"/>
              <a:t>82% of survey respondents said sport volunteering must become more inclusive.</a:t>
            </a:r>
          </a:p>
          <a:p>
            <a:r>
              <a:rPr lang="en-GB" sz="2800"/>
              <a:t>The majority of sport volunteers are: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/>
              <a:t>Male,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/>
              <a:t>Middle-aged (30-55 years),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/>
              <a:t>Well-educated,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/>
              <a:t>Employed in white collar jobs,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/>
              <a:t>Physically active, often sport participants themselves. </a:t>
            </a:r>
          </a:p>
          <a:p>
            <a:pPr marL="342900" lvl="1" indent="-342900"/>
            <a:r>
              <a:rPr lang="en-GB" sz="2800" u="sng"/>
              <a:t>Only around 25% of sport organisations reported having volunteers </a:t>
            </a:r>
            <a:br>
              <a:rPr lang="en-GB" sz="2800" u="sng"/>
            </a:br>
            <a:r>
              <a:rPr lang="en-GB" sz="2800" u="sng"/>
              <a:t>with any form of disability</a:t>
            </a:r>
            <a:r>
              <a:rPr lang="en-GB" sz="2800"/>
              <a:t>.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1321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777D-7ACF-A100-183E-A73EF4F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623701" cy="720080"/>
          </a:xfrm>
        </p:spPr>
        <p:txBody>
          <a:bodyPr/>
          <a:lstStyle/>
          <a:p>
            <a:r>
              <a:rPr lang="en-GB" sz="3200"/>
              <a:t>WHAT DISCOURAGES PEOPLE FROM VOLUNTEERING?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1CC6B-32C4-2369-692D-C0CB54DAE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From the survey: </a:t>
            </a:r>
          </a:p>
          <a:p>
            <a:pPr lvl="1"/>
            <a:r>
              <a:rPr lang="en-GB" sz="2400"/>
              <a:t>72% said </a:t>
            </a:r>
            <a:r>
              <a:rPr lang="en-GB" sz="2400" u="sng"/>
              <a:t>lack of time</a:t>
            </a:r>
          </a:p>
          <a:p>
            <a:pPr lvl="1"/>
            <a:r>
              <a:rPr lang="en-GB" sz="2400"/>
              <a:t>36% said </a:t>
            </a:r>
            <a:r>
              <a:rPr lang="en-GB" sz="2400" u="sng"/>
              <a:t>lack of recognition </a:t>
            </a:r>
            <a:r>
              <a:rPr lang="en-GB" sz="2400"/>
              <a:t>as a volunteer</a:t>
            </a:r>
          </a:p>
          <a:p>
            <a:pPr lvl="1"/>
            <a:r>
              <a:rPr lang="en-GB" sz="2400"/>
              <a:t>35% said </a:t>
            </a:r>
            <a:r>
              <a:rPr lang="en-GB" sz="2400" u="sng"/>
              <a:t>lack of money</a:t>
            </a:r>
          </a:p>
          <a:p>
            <a:pPr lvl="1"/>
            <a:r>
              <a:rPr lang="en-GB" sz="2400"/>
              <a:t>32% said </a:t>
            </a:r>
            <a:r>
              <a:rPr lang="en-GB" sz="2400" u="sng"/>
              <a:t>lack of information</a:t>
            </a:r>
            <a:r>
              <a:rPr lang="en-GB" sz="2400"/>
              <a:t> about volunteering opportunities</a:t>
            </a:r>
          </a:p>
          <a:p>
            <a:pPr lvl="1"/>
            <a:r>
              <a:rPr lang="en-GB" sz="2400"/>
              <a:t>30% said the </a:t>
            </a:r>
            <a:r>
              <a:rPr lang="en-GB" sz="2400" u="sng"/>
              <a:t>impact of COVID</a:t>
            </a:r>
          </a:p>
          <a:p>
            <a:pPr lvl="1"/>
            <a:r>
              <a:rPr lang="en-GB" sz="2400"/>
              <a:t>29% said </a:t>
            </a:r>
            <a:r>
              <a:rPr lang="en-GB" sz="2400" u="sng"/>
              <a:t>geographical location/poor public transport</a:t>
            </a:r>
          </a:p>
        </p:txBody>
      </p:sp>
    </p:spTree>
    <p:extLst>
      <p:ext uri="{BB962C8B-B14F-4D97-AF65-F5344CB8AC3E}">
        <p14:creationId xmlns:p14="http://schemas.microsoft.com/office/powerpoint/2010/main" val="3166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59F-8FEC-824C-E543-9F268215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WHAT VOLUNTEER SKILLS/QUALITIES ARE VALUED?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8F2A-CCC1-4452-22C2-C369EEB44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12" y="1124744"/>
            <a:ext cx="11017175" cy="5040313"/>
          </a:xfrm>
        </p:spPr>
        <p:txBody>
          <a:bodyPr/>
          <a:lstStyle/>
          <a:p>
            <a:r>
              <a:rPr lang="en-GB" sz="2000"/>
              <a:t>Looking across all desk research, interviews and the survey, the following </a:t>
            </a:r>
            <a:r>
              <a:rPr lang="en-GB" sz="2000" u="sng"/>
              <a:t>transversal skills </a:t>
            </a:r>
            <a:r>
              <a:rPr lang="en-GB" sz="2000"/>
              <a:t>are highlighted: </a:t>
            </a:r>
          </a:p>
          <a:p>
            <a:pPr lvl="1"/>
            <a:r>
              <a:rPr lang="en-GB" sz="2000"/>
              <a:t>People skills</a:t>
            </a:r>
          </a:p>
          <a:p>
            <a:pPr lvl="1"/>
            <a:r>
              <a:rPr lang="en-GB" sz="2000"/>
              <a:t>Organisational skills</a:t>
            </a:r>
          </a:p>
          <a:p>
            <a:pPr lvl="1"/>
            <a:r>
              <a:rPr lang="en-GB" sz="2000"/>
              <a:t>Communication skills</a:t>
            </a:r>
          </a:p>
          <a:p>
            <a:pPr lvl="1"/>
            <a:r>
              <a:rPr lang="en-GB" sz="2000"/>
              <a:t>Teamwork skills</a:t>
            </a:r>
          </a:p>
          <a:p>
            <a:r>
              <a:rPr lang="en-GB" sz="2200" u="sng"/>
              <a:t>Technical skills seem less important.</a:t>
            </a:r>
            <a:r>
              <a:rPr lang="en-GB" sz="2200"/>
              <a:t> These can be learned. </a:t>
            </a:r>
          </a:p>
          <a:p>
            <a:r>
              <a:rPr lang="en-GB" sz="2000"/>
              <a:t>And the following </a:t>
            </a:r>
            <a:r>
              <a:rPr lang="en-GB" sz="2000" u="sng"/>
              <a:t>personal qualities</a:t>
            </a:r>
            <a:r>
              <a:rPr lang="en-GB" sz="2000"/>
              <a:t>: </a:t>
            </a:r>
          </a:p>
          <a:p>
            <a:pPr lvl="1"/>
            <a:r>
              <a:rPr lang="en-GB" sz="2000"/>
              <a:t>Motivation</a:t>
            </a:r>
          </a:p>
          <a:p>
            <a:pPr lvl="1"/>
            <a:r>
              <a:rPr lang="en-GB" sz="2000"/>
              <a:t>Reliability</a:t>
            </a:r>
          </a:p>
          <a:p>
            <a:pPr lvl="1"/>
            <a:r>
              <a:rPr lang="en-GB" sz="2000"/>
              <a:t>Ethical approach</a:t>
            </a:r>
          </a:p>
          <a:p>
            <a:pPr lvl="1"/>
            <a:r>
              <a:rPr lang="en-GB" sz="2000"/>
              <a:t>Cheerfulness</a:t>
            </a:r>
          </a:p>
        </p:txBody>
      </p:sp>
    </p:spTree>
    <p:extLst>
      <p:ext uri="{BB962C8B-B14F-4D97-AF65-F5344CB8AC3E}">
        <p14:creationId xmlns:p14="http://schemas.microsoft.com/office/powerpoint/2010/main" val="9122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C7DE-EF3B-D3A2-DA23-64CAD7FF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IS IT EASY TO RECRUIT SPORT VOLUNTEERS?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69C28-AF95-E988-BB12-26732197F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More than half of sport organisations say recruiting volunteers is ‘difficult’ or ‘very difficult’</a:t>
            </a:r>
          </a:p>
          <a:p>
            <a:r>
              <a:rPr lang="en-GB"/>
              <a:t>The most difficult positions to fill with volunteers are: </a:t>
            </a:r>
          </a:p>
          <a:p>
            <a:pPr lvl="1"/>
            <a:r>
              <a:rPr lang="en-GB"/>
              <a:t>Sport officials (e.g., referees, umpires, judges etc.) – 71%</a:t>
            </a:r>
          </a:p>
          <a:p>
            <a:pPr lvl="1"/>
            <a:r>
              <a:rPr lang="en-GB"/>
              <a:t>Board/committee members – 69%</a:t>
            </a:r>
          </a:p>
          <a:p>
            <a:pPr lvl="1"/>
            <a:r>
              <a:rPr lang="en-GB"/>
              <a:t>Coaches/Trainers/Instructors – 67%</a:t>
            </a:r>
          </a:p>
          <a:p>
            <a:pPr lvl="1"/>
            <a:r>
              <a:rPr lang="en-GB"/>
              <a:t>Equipment and facility maintenance – 65%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C4E-1C5E-346B-534B-81B02644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WHAT ARE THE MAIN RECRUITMENT PROBLEMS?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D204-0AB7-9FF3-E4D8-FD72FBAAB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/>
              <a:t>From the survey: </a:t>
            </a:r>
          </a:p>
          <a:p>
            <a:pPr lvl="1"/>
            <a:r>
              <a:rPr lang="en-GB" sz="2400"/>
              <a:t>Not enough people interested in sport volunteering – 62%</a:t>
            </a:r>
          </a:p>
          <a:p>
            <a:pPr lvl="1"/>
            <a:r>
              <a:rPr lang="en-GB" sz="2400"/>
              <a:t>Not enough people with the right attitudes, motivation or personality – 39%</a:t>
            </a:r>
          </a:p>
          <a:p>
            <a:pPr lvl="1"/>
            <a:r>
              <a:rPr lang="en-GB" sz="2400"/>
              <a:t>COVID pandemic – 37% </a:t>
            </a:r>
          </a:p>
          <a:p>
            <a:pPr lvl="1"/>
            <a:r>
              <a:rPr lang="en-GB" sz="2400"/>
              <a:t>Lack of organisational capacity to engage volunteers – 27% </a:t>
            </a:r>
          </a:p>
        </p:txBody>
      </p:sp>
    </p:spTree>
    <p:extLst>
      <p:ext uri="{BB962C8B-B14F-4D97-AF65-F5344CB8AC3E}">
        <p14:creationId xmlns:p14="http://schemas.microsoft.com/office/powerpoint/2010/main" val="2874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7C98-7C2D-E7D9-5F6D-B0684EE3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HOW DO ORGANISATIONS RECRUIT SPORT VOLUNTEERS?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84EF-4746-1D9C-B87C-09867B358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All areas of research suggest it is mainly </a:t>
            </a:r>
            <a:r>
              <a:rPr lang="en-GB" u="sng"/>
              <a:t>personal contact</a:t>
            </a:r>
            <a:r>
              <a:rPr lang="en-GB"/>
              <a:t>.</a:t>
            </a:r>
          </a:p>
          <a:p>
            <a:r>
              <a:rPr lang="en-GB"/>
              <a:t>From the survey: </a:t>
            </a:r>
          </a:p>
          <a:p>
            <a:pPr lvl="1"/>
            <a:r>
              <a:rPr lang="en-GB"/>
              <a:t>From current/past members of the organisation/club – 84%</a:t>
            </a:r>
          </a:p>
          <a:p>
            <a:pPr lvl="1"/>
            <a:r>
              <a:rPr lang="en-GB"/>
              <a:t>From parents or family members – 62%</a:t>
            </a:r>
          </a:p>
          <a:p>
            <a:r>
              <a:rPr lang="en-GB" u="sng"/>
              <a:t>Broader, more proactive methods are not well used</a:t>
            </a:r>
            <a:r>
              <a:rPr lang="en-GB"/>
              <a:t>.</a:t>
            </a:r>
          </a:p>
          <a:p>
            <a:r>
              <a:rPr lang="en-GB"/>
              <a:t>Only: </a:t>
            </a:r>
          </a:p>
          <a:p>
            <a:pPr lvl="1"/>
            <a:r>
              <a:rPr lang="en-GB"/>
              <a:t>33% recruit from the local community</a:t>
            </a:r>
          </a:p>
          <a:p>
            <a:pPr lvl="1"/>
            <a:r>
              <a:rPr lang="en-GB"/>
              <a:t>21% from schools and universities</a:t>
            </a:r>
          </a:p>
          <a:p>
            <a:pPr lvl="1"/>
            <a:r>
              <a:rPr lang="en-GB"/>
              <a:t>5.3% use volunteer agencies or platforms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B07B-EFD5-091E-0919-5C9899C4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ARE SPORT VOLUNTEERS WELL TRAINED?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CF6DE-AC9B-FCB5-ADF7-694C9F5D0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12" y="1052736"/>
            <a:ext cx="11017175" cy="5040313"/>
          </a:xfrm>
        </p:spPr>
        <p:txBody>
          <a:bodyPr/>
          <a:lstStyle/>
          <a:p>
            <a:r>
              <a:rPr lang="en-GB"/>
              <a:t>From the survey: </a:t>
            </a:r>
          </a:p>
          <a:p>
            <a:pPr lvl="1"/>
            <a:r>
              <a:rPr lang="en-GB"/>
              <a:t>Only 39% of organisations </a:t>
            </a:r>
            <a:r>
              <a:rPr lang="en-GB" u="sng"/>
              <a:t>regularly review their volunteers’ training needs</a:t>
            </a:r>
          </a:p>
          <a:p>
            <a:pPr lvl="1"/>
            <a:r>
              <a:rPr lang="en-GB"/>
              <a:t>45% of sport volunteer positions </a:t>
            </a:r>
            <a:r>
              <a:rPr lang="en-GB" u="sng"/>
              <a:t>never receive induction training</a:t>
            </a:r>
          </a:p>
          <a:p>
            <a:pPr lvl="1"/>
            <a:r>
              <a:rPr lang="en-GB"/>
              <a:t>54% of sport volunteer positions </a:t>
            </a:r>
            <a:r>
              <a:rPr lang="en-GB" u="sng"/>
              <a:t>never receive ongoing training</a:t>
            </a:r>
          </a:p>
          <a:p>
            <a:pPr lvl="1"/>
            <a:r>
              <a:rPr lang="en-GB"/>
              <a:t>Most learning is </a:t>
            </a:r>
            <a:r>
              <a:rPr lang="en-GB" u="sng"/>
              <a:t>informal and on-the-job</a:t>
            </a:r>
          </a:p>
          <a:p>
            <a:r>
              <a:rPr lang="en-GB"/>
              <a:t>The biggest barriers to training are:</a:t>
            </a:r>
          </a:p>
          <a:p>
            <a:pPr lvl="1"/>
            <a:r>
              <a:rPr lang="en-GB"/>
              <a:t>Lack of a training budget – 57%</a:t>
            </a:r>
          </a:p>
          <a:p>
            <a:pPr lvl="1"/>
            <a:r>
              <a:rPr lang="en-GB"/>
              <a:t>No time or capacity to train volunteers – 51%</a:t>
            </a:r>
          </a:p>
          <a:p>
            <a:pPr lvl="1"/>
            <a:r>
              <a:rPr lang="en-GB"/>
              <a:t>Volunteers do not want to take part in training – 41%</a:t>
            </a:r>
          </a:p>
          <a:p>
            <a:pPr lvl="1"/>
            <a:r>
              <a:rPr lang="en-GB"/>
              <a:t>Relevant training opportunities are not available – 32%</a:t>
            </a:r>
          </a:p>
        </p:txBody>
      </p:sp>
    </p:spTree>
    <p:extLst>
      <p:ext uri="{BB962C8B-B14F-4D97-AF65-F5344CB8AC3E}">
        <p14:creationId xmlns:p14="http://schemas.microsoft.com/office/powerpoint/2010/main" val="15120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B41CE-F811-47EA-8453-26FA4325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2766218"/>
            <a:ext cx="7272808" cy="3615110"/>
          </a:xfrm>
        </p:spPr>
        <p:txBody>
          <a:bodyPr/>
          <a:lstStyle/>
          <a:p>
            <a:r>
              <a:rPr lang="en-GB" sz="4000" i="1"/>
              <a:t>SPORT VOLUNTEERING IN EUROPE: REALITIES, OPPORTUNITIES AND CHALLENGES</a:t>
            </a:r>
            <a:br>
              <a:rPr lang="en-GB" sz="4000" i="1"/>
            </a:br>
            <a:r>
              <a:rPr lang="en-GB" sz="4000" i="1"/>
              <a:t>      </a:t>
            </a:r>
            <a:r>
              <a:rPr lang="en-GB" sz="3600" b="0"/>
              <a:t>Available online: </a:t>
            </a:r>
            <a:br>
              <a:rPr lang="en-GB" sz="3600" b="0"/>
            </a:br>
            <a:r>
              <a:rPr lang="en-GB" sz="3600" b="0"/>
              <a:t>www.v4v-sport.eu (Library tab</a:t>
            </a:r>
            <a:r>
              <a:rPr lang="en-GB" sz="4000" i="1"/>
              <a:t>)</a:t>
            </a:r>
            <a:br>
              <a:rPr lang="en-GB" sz="4000" i="1"/>
            </a:br>
            <a:endParaRPr lang="en-GB" sz="40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A01FF-A687-D738-A094-DB5E421563EB}"/>
              </a:ext>
            </a:extLst>
          </p:cNvPr>
          <p:cNvSpPr txBox="1"/>
          <p:nvPr/>
        </p:nvSpPr>
        <p:spPr>
          <a:xfrm>
            <a:off x="5231904" y="1772816"/>
            <a:ext cx="446449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accent6">
                    <a:lumMod val="75000"/>
                  </a:schemeClr>
                </a:solidFill>
              </a:rPr>
              <a:t>RESEARCH REPORT</a:t>
            </a:r>
          </a:p>
        </p:txBody>
      </p:sp>
    </p:spTree>
    <p:extLst>
      <p:ext uri="{BB962C8B-B14F-4D97-AF65-F5344CB8AC3E}">
        <p14:creationId xmlns:p14="http://schemas.microsoft.com/office/powerpoint/2010/main" val="39270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718E-52D6-EAEA-E25F-FBB99F3D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ARE SPORT VOLUNTEERS WELL MANAGED?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574A-8476-2919-ABA0-1530EA132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From the survey: </a:t>
            </a:r>
          </a:p>
          <a:p>
            <a:pPr lvl="1"/>
            <a:r>
              <a:rPr lang="en-GB"/>
              <a:t>71% of sport organisations </a:t>
            </a:r>
            <a:r>
              <a:rPr lang="en-GB" u="sng"/>
              <a:t>do not have written guidelines for managing volunteers</a:t>
            </a:r>
          </a:p>
          <a:p>
            <a:pPr lvl="1"/>
            <a:r>
              <a:rPr lang="en-GB"/>
              <a:t>49% have </a:t>
            </a:r>
            <a:r>
              <a:rPr lang="en-GB" u="sng"/>
              <a:t>no-one responsible for managing volunteers</a:t>
            </a:r>
          </a:p>
          <a:p>
            <a:pPr lvl="1"/>
            <a:r>
              <a:rPr lang="en-GB"/>
              <a:t>Only 50% of organisations </a:t>
            </a:r>
            <a:r>
              <a:rPr lang="en-GB" u="sng"/>
              <a:t>provide clothes/uniforms and food/beverage</a:t>
            </a:r>
          </a:p>
          <a:p>
            <a:pPr lvl="1"/>
            <a:r>
              <a:rPr lang="en-GB"/>
              <a:t>Only 42% </a:t>
            </a:r>
            <a:r>
              <a:rPr lang="en-GB" u="sng"/>
              <a:t>reimburse costs </a:t>
            </a:r>
            <a:r>
              <a:rPr lang="en-GB"/>
              <a:t>e.g., travel and accommodation</a:t>
            </a:r>
          </a:p>
          <a:p>
            <a:pPr lvl="1"/>
            <a:r>
              <a:rPr lang="en-GB"/>
              <a:t>Only 37% </a:t>
            </a:r>
            <a:r>
              <a:rPr lang="en-GB" u="sng"/>
              <a:t>provide volunteer certificates, celebrations or other forms of recognition</a:t>
            </a:r>
          </a:p>
          <a:p>
            <a:r>
              <a:rPr lang="en-GB"/>
              <a:t>The biggest problems in managing sport volunteers were: </a:t>
            </a:r>
          </a:p>
          <a:p>
            <a:pPr lvl="1"/>
            <a:r>
              <a:rPr lang="en-GB"/>
              <a:t>Volunteers are not always available when we need them – 82%</a:t>
            </a:r>
          </a:p>
          <a:p>
            <a:pPr lvl="1"/>
            <a:r>
              <a:rPr lang="en-GB"/>
              <a:t>Volunteers do not have the same motivation as paid staff – 25%</a:t>
            </a:r>
          </a:p>
          <a:p>
            <a:pPr lvl="1"/>
            <a:r>
              <a:rPr lang="en-GB"/>
              <a:t>It is difficult to maintain communication with volunteers – 25%</a:t>
            </a:r>
          </a:p>
        </p:txBody>
      </p:sp>
    </p:spTree>
    <p:extLst>
      <p:ext uri="{BB962C8B-B14F-4D97-AF65-F5344CB8AC3E}">
        <p14:creationId xmlns:p14="http://schemas.microsoft.com/office/powerpoint/2010/main" val="9623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E134-DE14-4AF8-1B4D-008E5C11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IS IT EASY TO RETAIN SPORT VOLUNTEERS?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A5B95-48F2-57E9-58FC-49AA38B91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412" y="980728"/>
            <a:ext cx="11017175" cy="5040313"/>
          </a:xfrm>
        </p:spPr>
        <p:txBody>
          <a:bodyPr/>
          <a:lstStyle/>
          <a:p>
            <a:r>
              <a:rPr lang="en-GB"/>
              <a:t>From the survey: </a:t>
            </a:r>
          </a:p>
          <a:p>
            <a:pPr lvl="1"/>
            <a:r>
              <a:rPr lang="en-GB"/>
              <a:t>71% of sport organisations said it was ‘difficult’ or ‘very difficult’ to keep their volunteers</a:t>
            </a:r>
          </a:p>
          <a:p>
            <a:r>
              <a:rPr lang="en-GB"/>
              <a:t>The biggest problems in keeping sport volunteers were: </a:t>
            </a:r>
          </a:p>
          <a:p>
            <a:pPr lvl="1"/>
            <a:r>
              <a:rPr lang="en-GB"/>
              <a:t>Volunteer time constraints – 77%</a:t>
            </a:r>
          </a:p>
          <a:p>
            <a:pPr lvl="1"/>
            <a:r>
              <a:rPr lang="en-GB"/>
              <a:t>Changes in volunteer personal circumstances – 56%</a:t>
            </a:r>
          </a:p>
          <a:p>
            <a:pPr lvl="1"/>
            <a:r>
              <a:rPr lang="en-GB"/>
              <a:t>Volunteers do not feel their contributions are recognised and celebrated – 31% </a:t>
            </a:r>
          </a:p>
          <a:p>
            <a:r>
              <a:rPr lang="en-GB"/>
              <a:t>The most effective ways of retaining volunteers were identified as: </a:t>
            </a:r>
          </a:p>
          <a:p>
            <a:pPr lvl="1"/>
            <a:r>
              <a:rPr lang="en-GB" u="sng"/>
              <a:t>Thanking volunteers and showing appreciation </a:t>
            </a:r>
            <a:r>
              <a:rPr lang="en-GB"/>
              <a:t>– 82%</a:t>
            </a:r>
          </a:p>
          <a:p>
            <a:pPr lvl="1"/>
            <a:r>
              <a:rPr lang="en-GB" u="sng"/>
              <a:t>Giving incentives e.g., uniforms, reimbursing their expenses </a:t>
            </a:r>
            <a:r>
              <a:rPr lang="en-GB"/>
              <a:t>– 51%</a:t>
            </a:r>
          </a:p>
          <a:p>
            <a:pPr lvl="1"/>
            <a:r>
              <a:rPr lang="en-GB" u="sng"/>
              <a:t>Giving volunteers more ownership/influence over the running </a:t>
            </a:r>
            <a:br>
              <a:rPr lang="en-GB" u="sng"/>
            </a:br>
            <a:r>
              <a:rPr lang="en-GB" u="sng"/>
              <a:t>of the organisation</a:t>
            </a:r>
            <a:r>
              <a:rPr lang="en-GB"/>
              <a:t> – 49% 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7A90-A21F-8861-BC51-8F05377E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LEARNING POINTS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AA862-8305-30B4-587B-0AD399B00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739" y="1001823"/>
            <a:ext cx="11017175" cy="5040313"/>
          </a:xfrm>
        </p:spPr>
        <p:txBody>
          <a:bodyPr/>
          <a:lstStyle/>
          <a:p>
            <a:r>
              <a:rPr lang="en-GB" b="1"/>
              <a:t>Volunteers are vital resource to sport. Make your organisation volunteer-friendly</a:t>
            </a:r>
            <a:r>
              <a:rPr lang="en-GB"/>
              <a:t>.</a:t>
            </a:r>
          </a:p>
          <a:p>
            <a:pPr lvl="1"/>
            <a:r>
              <a:rPr lang="en-GB"/>
              <a:t>Create a welcoming environment for your volunteers</a:t>
            </a:r>
          </a:p>
          <a:p>
            <a:pPr lvl="1"/>
            <a:r>
              <a:rPr lang="en-GB"/>
              <a:t>Provide lots of opportunities for social interaction and teamwork</a:t>
            </a:r>
          </a:p>
          <a:p>
            <a:pPr lvl="1"/>
            <a:r>
              <a:rPr lang="en-GB"/>
              <a:t>Listen to your volunteers and involve them decision making and management</a:t>
            </a:r>
          </a:p>
          <a:p>
            <a:r>
              <a:rPr lang="en-GB" b="1"/>
              <a:t>Sport volunteering is not the same across Europe</a:t>
            </a:r>
            <a:r>
              <a:rPr lang="en-GB"/>
              <a:t>. </a:t>
            </a:r>
          </a:p>
          <a:p>
            <a:pPr lvl="1"/>
            <a:r>
              <a:rPr lang="en-GB"/>
              <a:t>There is much that countries with low volunteering rates can learn from the countries who are doing better (with appropriate cultural adjustments). </a:t>
            </a:r>
          </a:p>
          <a:p>
            <a:r>
              <a:rPr lang="en-GB" b="1"/>
              <a:t>Sport volunteering is not yet inclusive and diverse</a:t>
            </a:r>
            <a:r>
              <a:rPr lang="en-GB"/>
              <a:t>. </a:t>
            </a:r>
          </a:p>
          <a:p>
            <a:pPr lvl="1"/>
            <a:r>
              <a:rPr lang="en-GB"/>
              <a:t>Actively look for more female volunteers. </a:t>
            </a:r>
          </a:p>
          <a:p>
            <a:pPr lvl="1"/>
            <a:r>
              <a:rPr lang="en-GB"/>
              <a:t>Identify and remove barriers to volunteers with disabilities.</a:t>
            </a:r>
          </a:p>
          <a:p>
            <a:pPr lvl="1"/>
            <a:r>
              <a:rPr lang="en-GB"/>
              <a:t>Reach out to people who have more time to volunteer, e.g., students, </a:t>
            </a:r>
            <a:br>
              <a:rPr lang="en-GB"/>
            </a:br>
            <a:r>
              <a:rPr lang="en-GB"/>
              <a:t>unemployed and people in retirement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D522-C225-6027-D222-75843103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LEARNING POINTS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7E2A9-7054-5C16-C593-86B10FC4F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Be more proactive/imaginative when you recruit volunteers</a:t>
            </a:r>
          </a:p>
          <a:p>
            <a:pPr lvl="1"/>
            <a:r>
              <a:rPr lang="en-GB"/>
              <a:t>Do not just rely on current members, parents and family members</a:t>
            </a:r>
          </a:p>
          <a:p>
            <a:pPr lvl="1"/>
            <a:r>
              <a:rPr lang="en-GB"/>
              <a:t>Advertise volunteering opportunities and use recruitment methods which reach the local community</a:t>
            </a:r>
          </a:p>
          <a:p>
            <a:pPr lvl="1"/>
            <a:r>
              <a:rPr lang="en-GB"/>
              <a:t>Focus on the things which motivate sport volunteers, e.g., passion for the sport, opportunities for social interaction, fun and enjoyment, desire to help others</a:t>
            </a:r>
          </a:p>
          <a:p>
            <a:pPr lvl="1"/>
            <a:r>
              <a:rPr lang="en-GB"/>
              <a:t>Look for people who have the right personal skills and qualities</a:t>
            </a:r>
          </a:p>
          <a:p>
            <a:pPr lvl="1"/>
            <a:r>
              <a:rPr lang="en-GB"/>
              <a:t>Transform temporary event volunteers into regular volunteers who can take on other roles</a:t>
            </a:r>
          </a:p>
          <a:p>
            <a:pPr lvl="1"/>
            <a:r>
              <a:rPr lang="en-GB"/>
              <a:t>Offer ‘micro-volunteering’ opportunities which do not require so much time. </a:t>
            </a:r>
          </a:p>
        </p:txBody>
      </p:sp>
    </p:spTree>
    <p:extLst>
      <p:ext uri="{BB962C8B-B14F-4D97-AF65-F5344CB8AC3E}">
        <p14:creationId xmlns:p14="http://schemas.microsoft.com/office/powerpoint/2010/main" val="3854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49F5-BA36-C046-3ECF-B92DB0D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LEARNING POINTS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B69E-EBB5-264D-0DDA-7B69E4535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Volunteers want to learn new skills and competencies – give them training</a:t>
            </a:r>
            <a:r>
              <a:rPr lang="en-GB"/>
              <a:t>. </a:t>
            </a:r>
          </a:p>
          <a:p>
            <a:pPr lvl="1"/>
            <a:r>
              <a:rPr lang="en-GB"/>
              <a:t>Find out what training your volunteers need and want</a:t>
            </a:r>
          </a:p>
          <a:p>
            <a:pPr lvl="1"/>
            <a:r>
              <a:rPr lang="en-GB"/>
              <a:t>Allocate some of your budget to volunteer training</a:t>
            </a:r>
          </a:p>
          <a:p>
            <a:pPr lvl="1"/>
            <a:r>
              <a:rPr lang="en-GB"/>
              <a:t>Improve your capacity to train your volunteers</a:t>
            </a:r>
          </a:p>
          <a:p>
            <a:pPr lvl="1"/>
            <a:r>
              <a:rPr lang="en-GB"/>
              <a:t>Look for opportunities to coordinate volunteer training with other clubs/organisations</a:t>
            </a:r>
          </a:p>
          <a:p>
            <a:r>
              <a:rPr lang="en-GB" b="1"/>
              <a:t>Improve your volunteer management.</a:t>
            </a:r>
          </a:p>
          <a:p>
            <a:pPr lvl="1"/>
            <a:r>
              <a:rPr lang="en-GB"/>
              <a:t>Have guidelines for managing your volunteers and make one person responsible</a:t>
            </a:r>
          </a:p>
          <a:p>
            <a:pPr lvl="1"/>
            <a:r>
              <a:rPr lang="en-GB"/>
              <a:t>Be flexible in finding volunteering roles which match people’s interests, skills and available time</a:t>
            </a:r>
          </a:p>
          <a:p>
            <a:pPr lvl="1"/>
            <a:r>
              <a:rPr lang="en-GB"/>
              <a:t>Maintain regular communication with your volunteers</a:t>
            </a:r>
          </a:p>
        </p:txBody>
      </p:sp>
    </p:spTree>
    <p:extLst>
      <p:ext uri="{BB962C8B-B14F-4D97-AF65-F5344CB8AC3E}">
        <p14:creationId xmlns:p14="http://schemas.microsoft.com/office/powerpoint/2010/main" val="7366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reworks in the sky&#10;&#10;Description automatically generated">
            <a:extLst>
              <a:ext uri="{FF2B5EF4-FFF2-40B4-BE49-F238E27FC236}">
                <a16:creationId xmlns:a16="http://schemas.microsoft.com/office/drawing/2014/main" id="{A966335A-4A49-2C91-D2CC-FB639553A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38"/>
          <a:stretch/>
        </p:blipFill>
        <p:spPr>
          <a:xfrm>
            <a:off x="623392" y="1196975"/>
            <a:ext cx="10801200" cy="5040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5C218-A05B-BE66-03E6-DFCF765B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LEARNING POINTS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6762A-490C-B988-AF9B-61F252969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457" y="1304875"/>
            <a:ext cx="10657135" cy="4824512"/>
          </a:xfrm>
        </p:spPr>
        <p:txBody>
          <a:bodyPr/>
          <a:lstStyle/>
          <a:p>
            <a:pPr marL="0" indent="0" algn="ctr">
              <a:buNone/>
            </a:pPr>
            <a:r>
              <a:rPr lang="en-GB" b="1">
                <a:solidFill>
                  <a:schemeClr val="bg1"/>
                </a:solidFill>
              </a:rPr>
              <a:t>More than anything else, always show gratitude and respect for your volunteers’ efforts – CELEBRATE their achievements! </a:t>
            </a:r>
          </a:p>
        </p:txBody>
      </p:sp>
    </p:spTree>
    <p:extLst>
      <p:ext uri="{BB962C8B-B14F-4D97-AF65-F5344CB8AC3E}">
        <p14:creationId xmlns:p14="http://schemas.microsoft.com/office/powerpoint/2010/main" val="400997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906D-1738-8274-5529-4C9FB013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V4V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DB04E-F34B-C7C6-D307-EE98B1FD8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739" y="4005263"/>
            <a:ext cx="11017175" cy="2448272"/>
          </a:xfrm>
        </p:spPr>
        <p:txBody>
          <a:bodyPr/>
          <a:lstStyle/>
          <a:p>
            <a:r>
              <a:rPr lang="en-GB" sz="2000" u="sng"/>
              <a:t>Interactive online toolkit for sport organisations </a:t>
            </a:r>
            <a:r>
              <a:rPr lang="en-GB" sz="2000"/>
              <a:t>so they can assess their strengths and weaknesses in regard to volunteer engagement and access relevant learning resources and good practice case studies.</a:t>
            </a:r>
          </a:p>
          <a:p>
            <a:r>
              <a:rPr lang="en-GB" sz="2000" u="sng"/>
              <a:t>Interactive online self-reflection tool for sport volunteers </a:t>
            </a:r>
            <a:r>
              <a:rPr lang="en-GB" sz="2000"/>
              <a:t>so that they can identify the </a:t>
            </a:r>
            <a:br>
              <a:rPr lang="en-GB" sz="2000"/>
            </a:br>
            <a:r>
              <a:rPr lang="en-GB" sz="2000"/>
              <a:t>competencies, skills and personal qualities they have developed through volunteering to help </a:t>
            </a:r>
            <a:br>
              <a:rPr lang="en-GB" sz="2000"/>
            </a:br>
            <a:r>
              <a:rPr lang="en-GB" sz="2000"/>
              <a:t>them build their CVs/resumés.</a:t>
            </a:r>
          </a:p>
          <a:p>
            <a:r>
              <a:rPr lang="en-GB" sz="2000"/>
              <a:t>Access to this platform will be available in early February.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6CF4A226-B170-009B-E57E-94ADC7B2F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9"/>
          <a:stretch/>
        </p:blipFill>
        <p:spPr>
          <a:xfrm>
            <a:off x="2351584" y="980728"/>
            <a:ext cx="6264696" cy="30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5081944-AF04-4EFA-B8CF-E1AF21AD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V4V PROJECT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385E13-157B-4B6E-9B66-5E0E7CB95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91" y="1268760"/>
            <a:ext cx="10945216" cy="504031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b="1"/>
              <a:t>Title</a:t>
            </a:r>
            <a:r>
              <a:rPr lang="en-GB"/>
              <a:t>: “Analysing and making visible the skills acquired through volunteering in sport in Europe” </a:t>
            </a:r>
          </a:p>
          <a:p>
            <a:pPr>
              <a:spcBef>
                <a:spcPts val="1800"/>
              </a:spcBef>
            </a:pPr>
            <a:r>
              <a:rPr lang="en-GB" b="1"/>
              <a:t>Acronym</a:t>
            </a:r>
            <a:r>
              <a:rPr lang="en-GB"/>
              <a:t>: V4V</a:t>
            </a:r>
          </a:p>
          <a:p>
            <a:pPr>
              <a:spcBef>
                <a:spcPts val="1800"/>
              </a:spcBef>
            </a:pPr>
            <a:r>
              <a:rPr lang="en-GB" b="1"/>
              <a:t>Funding</a:t>
            </a:r>
            <a:r>
              <a:rPr lang="en-GB"/>
              <a:t>: Erasmus+ Sport – Collaborative Partnership</a:t>
            </a:r>
          </a:p>
          <a:p>
            <a:pPr>
              <a:spcBef>
                <a:spcPts val="1800"/>
              </a:spcBef>
            </a:pPr>
            <a:r>
              <a:rPr lang="en-GB" b="1"/>
              <a:t>EU Priority</a:t>
            </a:r>
            <a:r>
              <a:rPr lang="en-GB"/>
              <a:t>: Promote voluntary activity in sport</a:t>
            </a:r>
          </a:p>
          <a:p>
            <a:pPr>
              <a:spcBef>
                <a:spcPts val="1800"/>
              </a:spcBef>
            </a:pPr>
            <a:r>
              <a:rPr lang="en-GB" b="1"/>
              <a:t>Duration</a:t>
            </a:r>
            <a:r>
              <a:rPr lang="en-GB"/>
              <a:t>: 36 months - 01 Jan 2021 to 31 Dec 2023 (3 years)</a:t>
            </a:r>
          </a:p>
          <a:p>
            <a:pPr>
              <a:spcBef>
                <a:spcPts val="1800"/>
              </a:spcBef>
            </a:pPr>
            <a:r>
              <a:rPr lang="en-GB" b="1"/>
              <a:t>Website</a:t>
            </a:r>
            <a:r>
              <a:rPr lang="en-GB"/>
              <a:t>: </a:t>
            </a:r>
            <a:r>
              <a:rPr lang="en-GB">
                <a:solidFill>
                  <a:srgbClr val="17629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www.v4v-sport.eu</a:t>
            </a:r>
            <a:r>
              <a:rPr lang="en-GB">
                <a:solidFill>
                  <a:srgbClr val="176295"/>
                </a:solidFill>
              </a:rPr>
              <a:t> </a:t>
            </a:r>
          </a:p>
          <a:p>
            <a:endParaRPr lang="en-GB"/>
          </a:p>
        </p:txBody>
      </p:sp>
      <p:pic>
        <p:nvPicPr>
          <p:cNvPr id="1026" name="Picture 2" descr="data:image/png;base64,iVBORw0KGgoAAAANSUhEUgAAAQoAAAC9CAMAAAB8rcOCAAAAk1BMVEX///8Ad8kAc8gAdcgAcccAbsYAcMcAbcbc7Pf5/f4Ae8stiND0+v0AacTu9/zl8fltp9sQf8w5jdF5rt6EtOBYm9az0OteoNjA2u+81+6ew+aRveN2rN1FkdLQ4/M8j9KmyejU5vUAY8N+tuKTw+dkq92NuuNJltRXndeo0OxepdvH4fNwsN+YwOSkx+hJnNeHvOSmKuTxAAAOe0lEQVR4nO2dCVuruhaGS0LCXKQDpVbbYrWobHX//193yUQDhKmDHvfN95ynZ5cyhJeQrJWsLCcTLS0tLS0tLS0tLS0tLS0tLS0tLS0tLS0tLS0tLS0tLS0tLS0tLS0tLS0trX9Mm0Uhp/wy93+0ND8qD5um6ZRfgmn/IU5YaMB+v00zaEDolF9w5y3aNvncBqZpLW5esqvJt1m5+zQGhWMB8j/bMgzzF6H4Y1lWz3sfZvORKKBbtCfLDKpQ+Nnd+aW9THZ+0rb5swch7EMRPHageGg+d4riDhckFCimQVQv4W4X9t7GNbQKrFL1QkzIXfWjsLKJHbWheFw1DmAogFFDwV7EKfJqu28Dq0SRJkRtr2w+e5w5Lb8NECsSFawXYjIAhe950N1F5PALURzopwKFhUoUywAhFMxbyrK2ILqgF29HsYhWrOJ7hV4/Y67aI5lapD7APhS+JxT5k/NRrIDyreJaI8MkKBZuPvj+JbWjeLBYG0DuFALMFWyqx/u4PLwTBYZc1jVRrPdU/PEIFA9PyRkkulBgjqIi/FE9fiiK8jLoXBTO5/20jmJm0cfzWaIAFEXwX0JRvrLDURzZjq0opsFTcldD8UiLh/fsWyJqxTehuHcqLZMaBTxumD682cfm6HSiSNjO2Qf5PIKoOEDuPUsUAHWiCI/Fr9+K4tMI4l4UBjC5DGjionloQ1FUBd/FdE9IP0FxgBmk9DzO4rj4KFDgQSjyoPjxXBR+4Q6tZBTTkKsdBVq7aACKisxWFHD3EZ7OcLqITUoytZGJPX+NcTIExbYw5M9uKzZW8SykEkDxKOmr3lIr4muiMKC1d0wFihmiFYWUCRjgMBjFubVi03we/KYYikyFYh+h9fVQkLZHhWInnwI83B5FsxAlitRegWi1cuso4NKAj6vVKmPvb5qX54CGOO/lKMLHJgofoLwfBXkc86ui8ANiRQJQJ0HumGwHATVrviy5YmWv7Ly7JgqnRIGdKorPtFkKvPYqL+4q3W63OcT7JdkM7shXopRBB0eyYU+KAvJp4dxaV0ThTMwmhIosisKo7AVcUlGSrVc7FiR5AqUv0M23S74BzF8VV8LVbZA4i6hgyjaD0oEUJyH/Zg8FRY+eewaKlraiaNjrD7a5y2xXqLbNTZK1VxZQujOETl+CoKhTQVlLFBXvMhUOERrtg2wCk/flitO1Xok/GupQ1H9DCPcyvCN6qNecq8rcrIni4R67z4yIaYz6zy4EjtN5E90IYXbth4tO0ieTuCYoGO+xJyNQ4PvJ4qK7AJ/El4wfb1kruMzbooCrQ3TZXRQNR6FvIHFrFEVP+h13cRXdGsUvkkZRSqMoZY4Y/p7aROFbm6n1y8VMmFLrLhSLgA7dttjfv14wkPV07EJxtIDK4/pXBPNU0rZzSnufZdnyQjPhPyyYLWUVN5vtOr2TwjOESKlf/+IAIijL6mwwlhCsQlul9S9vTmFEZuMQlhT0oWiZx09/eScLHo7HY+qHkuxOU+PfRUFekMpMRUVRU2SE7B9FYZAR+jYUyt3/cRSOo7Q6lbv/cyhg+UFH28yv8Sj8qSw//609CH3x3ZIFWI5HcYdMYLL/yEfN9oKN4UzRWzfOCPt/gf379qjtQD73ezIF4DkoWobqijpWGFwRDZqBiM12Asw2FDJwlRrErgixqc5EAmy5ZfQNNfkhRpCfxsWnfYXNdzoY1zZAs7yIW58quB0KaELvsF4nbD4sT8iMMzDe41wY9enbypBmocHsWUQphfnBBWKzGb3H61SUJIxXEMDsfp3zrj5MyqFC+JjQIetkJW4SxmwDHxKFIDokIvLAvq8OlN4Ohesd0koTvDAL674W2Jhn4lAYPVf8nnzHG7H3dd0f2r++VS2efMbOAkQsWzmiLIYelnzDn0r84vRFLvjNUMCvuoFWoEAN+9XO+POK3mq/xLRI4I+qOHXxiTUFCl9CAY2/te7Rlt2lBgrwqroWaAp2ozAbbn6Bwmo6eCmr3eC5/sOadsntpk5Fb7QR7EEB3uuGQtiFAluZ6lKrhu4i2I2iERqoRjE50Ac2a4wKjELhvIN+FLgRdhzK3X4VBfRCO5wmDamu/iqhsExZ41DY5IGaolLYpJWzR6OYUFumGwWcCQC0KU3bUDADERqz2SzCjREI1cUld2wqO3EhC51Qo9hO/DijXVlWzkyS1gJx2rlnIYTd2d+QDyILFOEzPexZHOQn7+T7u+hzfNSLAvBoXv+ruARCxkviT2lReQAYZgHaMZ8RNoHSZpFuyN7v92kNRVU2qqBYcfftZQkNc3PwIBsUAVBUhA/TKNtT1qEUv0Z/2e0IFHHAzCLR8OWYngZ8cRYOCZnoRiFKRFZRGHSO6v2Nvje5sJPZmUJuNKuiFioo9k84uB+DYsnHg6g5BSRrMeId2z0+oZiVfStk/xIoRGMG+Y42PxE+8MuQyemBKILqNVBLGPyrBSQjV0jaIcbQ245C0WYZi4ZDRrH2MKhUyzqK8m6521R+H47Cz3Cl6rehWN/P3c5aMRGu69koaOg3icSXUGBhcIRvXy6UDPJGrXjkpTgfxcR+zlzJ6G9DEW9icrc1qfY8DwUEwI2idxIg8Cm9ILIl5eT3r64o6BVRAHldRbp/d3nVQC0raFaB0q6YN+UN7EEqKAB8jetXJihgVLUrwgP3la+IArpVu2K6ZzYqvON3xEp8LG9Q7aT3WJtddoWMAmQKE4WgMOBLzcZ6ZiyuiKLwgGqvAg/o4zfEO9OiteI3eC0fRIUCfqleS4aihcU1URRPIp1UVAlu5CbWKXr0hiigp2ygKIqCRfZWbZP+gGujKEpQdX+57/L9KPBfvmn6l06+pTIKAsM75FJDEpJqcV0UZMDizzo94XB2P4ICGvze0x1dBiV3pnwP04p272tROcgiuyujIDAQjl73YgShuZjjW1CIRZhfbHckoxAVlViAwiI/H8W8HQXDYYqW6YdQiCU0fPxNRgEzDzT3G4sCCkOgjDeuojgF3ULzswdFYQAhpV3Rg6I64k1vqgPFrFkrUGK/i1jlsvaMR+Hypsbeccen2pnmh0iY9XjTjQIuF/P5vQpF0y2BsG0eZOpUlo03UbxFtKB1HyRfFU+i8JWxsDxHozgFaaeZSV1AJKMwnYn9J6IuORYmhowiKizg/T6q2DPDULROH09aULiiL82/VChIfoO34+b4xl9jf3QPYoAXUQTHZxKFAOJtcabxcbO5F0XJZMOCxg9UrdymGl6JM8nRSBSyoyF7NrJnKms/2sRq2NalTiiq2jbW8NCLFAUaOHpGlY5GAV1lwAZrKxqbp7PxKAp7Uu1mtqBwXhQNPl1CHnXGltS0HY2iuIZqlLTipJfyX8b7IO0sGIrGUPKzulLMD4fDYlFxPlPVWYX6aoUY/K+4Y159tmPCFh3B2bpqdYcvsBNFOXQjyiCsKpAphpJ9WsPAoVotpn+VJEr/TFJrABINYY1xWywWXcwGHtiPodwwFeXfPad2+XTILqzJLlyQWGx3wvgu4ndmfrBzfgoUM35NjgIu+WXKrgC6L7ldBgyRX9PnHRuOArN9+UtoP3ttAZeg4miTYaanNhSLgMXhtUToscna5lQu3UpmlD0+l7KMyHn4PUGMole6eScPY5nsLCfjiH0vp36blyHpEcwZu0LmotMliGWF+C/FD63L3ODfZ1lxniRJW/AmDWG9IIgVlkMeyu3j4wRaL6EKT+i/hokwnQApPjGqp5uoak9jPF+/Y8XOTwguX+UI1iHdav5bA416BMYnvvlnF0Ho9SBCN0fxexqWmy+ju7RfMCVn6ba6MQpzc+k6081Hofveld5X0BkoxvQg+H7yC1YfA2pN9GX/k2vDfEG1GlEsmC3a19LAATUf0kseGzlCrimwYPmyhnemG6tteT5uj+MVS24Vbzx04zjeqXJeyO1LEJimnKngBtXjjEwFbcuAYBz3PTR8T1IBVD1CkqJjMvdmjdN5s9PslRmvobtOhHMHHlSvSu3q1D/BZf6KlohgVi7ixihGTc5EAaHjIEhz4ymeMLswy2piyllNIEsp2kzwUlh9pywujawmdvOFg0uv+pU4UjE0PyhAGO24BGCv/ALXSZK/XjXBi7PLIuhmWTPXTVQ85CzLZhRFnq+lXDdJrkbRnetGUQwUVnqpWq4bUIZPblkIEst1k16U66YzA9JcnQFp7bZlQDov7c8HCXOro7ArgyOtGZByGcVFGZCOQXUUohy2sDryYiXXzoulREEC/BA9NTLb82I1UZybImxq26HckXrl+NWkFQW6aoow6B1shcmGbDqklRZtkhfGmA2Y3rRWEI3OoRe7g3LolYEsEJjdOfQmC6vW/0KLDcb6yERe0Qa05tD7YRT7xVyeo2jJrDjn48yLyCv+1Z1ZMZ6/ujTOlE1OFv/j6QQnNOd5R2bFCoo8gN+M4ib5Nv2pv36yyeSkjTxnOpXNxBKFaXWimPgx/i+mHh2fhTV5ose0Z2GdYgUKaltZe36KMvXomCmxISiQyM37TSjCbhQk0LSWkHaL3ULGjL9PZW5etDsnh3U7irnxxTI2VxbourUJ+qEoAr4o3Iqcc1FMmmmKq9GoAsXcaCwYuQwFv6uePN7TJ1w4pGYfisleKG3J4z0MBQkxwK3Jqy3YnEMcrvegnAA6K7u7E39ib30EfSjkQ5QocqOnrSB6oOsu2iY0kiiyBv2xBrW265MU7e7ARPdk8EeNYtaMg2rJ7s6kQPH0NDTnf2GYXZDovkfegL8E8bSjQ4JqFNvm1DVFsQqwGsVTvW5Ok+R29zdCaZ73DYM4edqBQnWAZU4mNk0VqshZr/p7FL9Jo1BMUlpT0gCA3/RXYwaqisLD1oCG3CbT7ftblupHlAQkIk+gWNzd/f/+hSm/TISupaWlpaWlpaWlpaWlpaWlpaWlpaWlpaWlpaWlpaWlpaWlpaWlpaWlpaWlpaU1VP8DlIlGeMQ5jRkAAAAASUVORK5CYII=">
            <a:extLst>
              <a:ext uri="{FF2B5EF4-FFF2-40B4-BE49-F238E27FC236}">
                <a16:creationId xmlns:a16="http://schemas.microsoft.com/office/drawing/2014/main" id="{A3747813-7210-4545-9ADF-F51E932C0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25" b="17605"/>
          <a:stretch/>
        </p:blipFill>
        <p:spPr bwMode="auto">
          <a:xfrm>
            <a:off x="4992561" y="5157191"/>
            <a:ext cx="288032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0A74E-1ABA-7ACA-C343-DDD2927E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V4V PARTNERSHIP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4EB530B-B32E-6585-1E15-2672CB46273C}"/>
              </a:ext>
            </a:extLst>
          </p:cNvPr>
          <p:cNvGrpSpPr/>
          <p:nvPr/>
        </p:nvGrpSpPr>
        <p:grpSpPr>
          <a:xfrm>
            <a:off x="407368" y="1340768"/>
            <a:ext cx="8870049" cy="4824536"/>
            <a:chOff x="839416" y="1268760"/>
            <a:chExt cx="8870049" cy="48245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6C437C2-18C8-509C-F465-C36F9FC80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5619" y="4725144"/>
              <a:ext cx="5269649" cy="136815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D7DFF2C-2D7B-C537-E27F-656871232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416" y="2996952"/>
              <a:ext cx="8568952" cy="151216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E94030E-CE04-ACEF-BC91-8D135FC64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424" y="1268760"/>
              <a:ext cx="8798041" cy="1512168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193837E7-CAA0-173B-4D86-2E67971C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344" y="2852936"/>
            <a:ext cx="2808312" cy="3240360"/>
          </a:xfrm>
          <a:prstGeom prst="rect">
            <a:avLst/>
          </a:prstGeom>
          <a:noFill/>
          <a:ln w="9525">
            <a:solidFill>
              <a:srgbClr val="F8BE3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GB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13 partners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GB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11 different countries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GB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Mix of partners: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Sport Federations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Training Providers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Research Centres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Global Networks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Government </a:t>
            </a:r>
          </a:p>
          <a:p>
            <a:pPr marL="452438" marR="0" lvl="0" indent="-179388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メイリオ" panose="020B0604030504040204" pitchFamily="34" charset="-128"/>
                <a:cs typeface="Arial" charset="0"/>
              </a:rPr>
              <a:t>…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76295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en-GB" altLang="ja-JP" sz="2000" b="0" i="0" u="none" strike="noStrike" kern="1200" cap="none" spc="0" normalizeH="0" baseline="0" noProof="0">
              <a:ln>
                <a:noFill/>
              </a:ln>
              <a:solidFill>
                <a:srgbClr val="176295"/>
              </a:solidFill>
              <a:effectLst/>
              <a:uLnTx/>
              <a:uFillTx/>
              <a:latin typeface="Calibri" pitchFamily="34" charset="0"/>
              <a:ea typeface="メイリオ" panose="020B060403050404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6B1B2-A788-4737-8FBA-0C806CF9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407677" cy="720080"/>
          </a:xfrm>
        </p:spPr>
        <p:txBody>
          <a:bodyPr/>
          <a:lstStyle/>
          <a:p>
            <a:r>
              <a:rPr lang="en-GB" sz="2800"/>
              <a:t>SOURCES OF EVIDENCE FOR THE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0C33E-4248-F4DE-AAA0-8493C6E97BEA}"/>
              </a:ext>
            </a:extLst>
          </p:cNvPr>
          <p:cNvSpPr txBox="1"/>
          <p:nvPr/>
        </p:nvSpPr>
        <p:spPr>
          <a:xfrm>
            <a:off x="1127448" y="1355284"/>
            <a:ext cx="223224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Strand 1: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Partner desk research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(112 documents)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35348-3632-2E0A-88CA-268FA5C709D3}"/>
              </a:ext>
            </a:extLst>
          </p:cNvPr>
          <p:cNvSpPr txBox="1"/>
          <p:nvPr/>
        </p:nvSpPr>
        <p:spPr>
          <a:xfrm>
            <a:off x="4079776" y="1355284"/>
            <a:ext cx="2232248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Strand 2: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Sport volunteer interviews 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(57 inputs)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A7DA9-A3D9-ABE1-1CD6-7CDE33DAE791}"/>
              </a:ext>
            </a:extLst>
          </p:cNvPr>
          <p:cNvSpPr txBox="1"/>
          <p:nvPr/>
        </p:nvSpPr>
        <p:spPr>
          <a:xfrm>
            <a:off x="7032106" y="1355284"/>
            <a:ext cx="2232248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Strand 3: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white"/>
                </a:solidFill>
              </a:rPr>
              <a:t>EU and global survey of sport organisations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(2 723 responses)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DAF51C-AF1A-01D7-0470-7F1E0D895E27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3359696" y="2324780"/>
            <a:ext cx="7200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9FF8A6-9FCC-1A85-4E94-3C23FC414394}"/>
              </a:ext>
            </a:extLst>
          </p:cNvPr>
          <p:cNvCxnSpPr/>
          <p:nvPr/>
        </p:nvCxnSpPr>
        <p:spPr>
          <a:xfrm>
            <a:off x="6312024" y="2301832"/>
            <a:ext cx="7200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7FD4C9-9643-DBD0-771D-9B73556F20A4}"/>
              </a:ext>
            </a:extLst>
          </p:cNvPr>
          <p:cNvCxnSpPr>
            <a:cxnSpLocks/>
          </p:cNvCxnSpPr>
          <p:nvPr/>
        </p:nvCxnSpPr>
        <p:spPr>
          <a:xfrm>
            <a:off x="9696400" y="2324780"/>
            <a:ext cx="0" cy="14067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F8BAE5-6F7B-3D01-23CF-C2072688B6E0}"/>
              </a:ext>
            </a:extLst>
          </p:cNvPr>
          <p:cNvCxnSpPr/>
          <p:nvPr/>
        </p:nvCxnSpPr>
        <p:spPr>
          <a:xfrm flipH="1">
            <a:off x="5195900" y="3731548"/>
            <a:ext cx="4500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1CD71D-92DF-4375-041B-FD0862AC2599}"/>
              </a:ext>
            </a:extLst>
          </p:cNvPr>
          <p:cNvCxnSpPr/>
          <p:nvPr/>
        </p:nvCxnSpPr>
        <p:spPr>
          <a:xfrm>
            <a:off x="5195900" y="3731548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D42EA5-0408-F592-29E3-741C45C3BD95}"/>
              </a:ext>
            </a:extLst>
          </p:cNvPr>
          <p:cNvSpPr txBox="1"/>
          <p:nvPr/>
        </p:nvSpPr>
        <p:spPr>
          <a:xfrm>
            <a:off x="1127449" y="4307612"/>
            <a:ext cx="8136902" cy="1569660"/>
          </a:xfrm>
          <a:prstGeom prst="rect">
            <a:avLst/>
          </a:prstGeom>
          <a:solidFill>
            <a:srgbClr val="FEF4D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176295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7629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Identification, comparison and discussion of key findings in all strands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1A8194-7D61-4B0A-7C60-E052488398C2}"/>
              </a:ext>
            </a:extLst>
          </p:cNvPr>
          <p:cNvCxnSpPr>
            <a:stCxn id="11" idx="3"/>
          </p:cNvCxnSpPr>
          <p:nvPr/>
        </p:nvCxnSpPr>
        <p:spPr>
          <a:xfrm>
            <a:off x="9264354" y="2324780"/>
            <a:ext cx="4320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5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D5C95A-907E-45F5-980A-A460CD5A2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1" y="1196999"/>
            <a:ext cx="10801200" cy="518432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/>
              <a:t>Focus on Sport Volunteering (</a:t>
            </a:r>
            <a:r>
              <a:rPr lang="en-GB" u="sng"/>
              <a:t>1</a:t>
            </a:r>
            <a:r>
              <a:rPr lang="en-GB" u="sng" baseline="30000"/>
              <a:t>st</a:t>
            </a:r>
            <a:r>
              <a:rPr lang="en-GB" u="sng"/>
              <a:t> ever EU Skills Survey on Sport Volunteering?</a:t>
            </a:r>
            <a:r>
              <a:rPr lang="en-GB"/>
              <a:t>)</a:t>
            </a:r>
          </a:p>
          <a:p>
            <a:pPr>
              <a:spcBef>
                <a:spcPts val="1800"/>
              </a:spcBef>
            </a:pPr>
            <a:r>
              <a:rPr lang="en-GB"/>
              <a:t>Multilingual Survey (English + 17 other languages)</a:t>
            </a:r>
          </a:p>
          <a:p>
            <a:pPr>
              <a:spcBef>
                <a:spcPts val="1800"/>
              </a:spcBef>
            </a:pPr>
            <a:endParaRPr lang="en-GB" sz="1100"/>
          </a:p>
          <a:p>
            <a:pPr>
              <a:spcBef>
                <a:spcPts val="1800"/>
              </a:spcBef>
            </a:pPr>
            <a:endParaRPr lang="en-GB"/>
          </a:p>
          <a:p>
            <a:pPr>
              <a:spcBef>
                <a:spcPts val="1800"/>
              </a:spcBef>
            </a:pPr>
            <a:endParaRPr lang="en-GB"/>
          </a:p>
          <a:p>
            <a:pPr>
              <a:spcBef>
                <a:spcPts val="1800"/>
              </a:spcBef>
            </a:pPr>
            <a:r>
              <a:rPr lang="en-GB"/>
              <a:t>Open May – July 2022 </a:t>
            </a:r>
          </a:p>
          <a:p>
            <a:pPr>
              <a:spcBef>
                <a:spcPts val="1800"/>
              </a:spcBef>
            </a:pPr>
            <a:r>
              <a:rPr lang="en-GB" u="sng"/>
              <a:t>2 723 responses</a:t>
            </a:r>
            <a:r>
              <a:rPr lang="en-GB"/>
              <a:t>, </a:t>
            </a:r>
            <a:r>
              <a:rPr lang="en-GB" u="sng"/>
              <a:t>mainly from grassroots clubs</a:t>
            </a:r>
          </a:p>
          <a:p>
            <a:pPr>
              <a:spcBef>
                <a:spcPts val="1800"/>
              </a:spcBef>
            </a:pPr>
            <a:r>
              <a:rPr lang="en-GB"/>
              <a:t>Organisations engaged approximately </a:t>
            </a:r>
            <a:r>
              <a:rPr lang="en-GB" u="sng"/>
              <a:t>233 000 regular volunteers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</a:pPr>
            <a:r>
              <a:rPr lang="en-GB" u="sng"/>
              <a:t>93% of respondents were/had been volunteers themselves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</a:pPr>
            <a:endParaRPr lang="en-GB"/>
          </a:p>
          <a:p>
            <a:pPr>
              <a:spcBef>
                <a:spcPts val="1800"/>
              </a:spcBef>
            </a:pPr>
            <a:endParaRPr lang="en-GB"/>
          </a:p>
          <a:p>
            <a:pPr>
              <a:spcBef>
                <a:spcPts val="1800"/>
              </a:spcBef>
            </a:pPr>
            <a:endParaRPr lang="en-GB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DFD5B9A-AB56-4BE8-A84E-BF13CCF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119645" cy="720080"/>
          </a:xfrm>
        </p:spPr>
        <p:txBody>
          <a:bodyPr/>
          <a:lstStyle/>
          <a:p>
            <a:r>
              <a:rPr lang="en-GB"/>
              <a:t>ONLINE SURVEY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2B1859-F719-7839-163E-2C95314D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276872"/>
            <a:ext cx="1066535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5C4C5-74E9-433A-A9EA-897E7B8F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284984"/>
            <a:ext cx="10297144" cy="1440160"/>
          </a:xfrm>
          <a:ln>
            <a:solidFill>
              <a:srgbClr val="FEBC11"/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4400"/>
              <a:t>KEY QUESTIONS AND ANSWERS FROM THE RESEARCH</a:t>
            </a:r>
            <a:endParaRPr lang="en-GB" sz="4400" b="0" i="1"/>
          </a:p>
        </p:txBody>
      </p:sp>
    </p:spTree>
    <p:extLst>
      <p:ext uri="{BB962C8B-B14F-4D97-AF65-F5344CB8AC3E}">
        <p14:creationId xmlns:p14="http://schemas.microsoft.com/office/powerpoint/2010/main" val="131991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020DF-D3B3-4DE1-BA06-830D313C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39" y="260648"/>
            <a:ext cx="9695709" cy="720080"/>
          </a:xfrm>
        </p:spPr>
        <p:txBody>
          <a:bodyPr/>
          <a:lstStyle/>
          <a:p>
            <a:r>
              <a:rPr lang="en-GB" sz="3600"/>
              <a:t>IS SPORT VOLUNTEERING A BIG DEAL?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1A18C-0E7B-4A51-AA2F-76A2CFCD7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739" y="991780"/>
            <a:ext cx="11809312" cy="5954813"/>
          </a:xfrm>
        </p:spPr>
        <p:txBody>
          <a:bodyPr/>
          <a:lstStyle/>
          <a:p>
            <a:pPr lvl="0">
              <a:spcBef>
                <a:spcPts val="2000"/>
              </a:spcBef>
            </a:pPr>
            <a:r>
              <a:rPr lang="en-GB" sz="2800"/>
              <a:t>Research finds: </a:t>
            </a:r>
          </a:p>
          <a:p>
            <a:pPr lvl="1">
              <a:spcBef>
                <a:spcPts val="2000"/>
              </a:spcBef>
            </a:pPr>
            <a:r>
              <a:rPr lang="en-GB" sz="2600"/>
              <a:t>Sport has the biggest volunteering workforce in Europe.</a:t>
            </a:r>
          </a:p>
          <a:p>
            <a:pPr lvl="1">
              <a:spcBef>
                <a:spcPts val="2000"/>
              </a:spcBef>
            </a:pPr>
            <a:r>
              <a:rPr lang="en-GB" sz="2600"/>
              <a:t>Around 12m EU citizens over the age of 15 engage in sport volunteering every year.</a:t>
            </a:r>
          </a:p>
          <a:p>
            <a:pPr lvl="1">
              <a:spcBef>
                <a:spcPts val="2000"/>
              </a:spcBef>
            </a:pPr>
            <a:r>
              <a:rPr lang="en-GB" sz="2600"/>
              <a:t> They contribute 97m hours of voluntary work per month.</a:t>
            </a:r>
          </a:p>
          <a:p>
            <a:pPr lvl="1">
              <a:spcBef>
                <a:spcPts val="2000"/>
              </a:spcBef>
            </a:pPr>
            <a:r>
              <a:rPr lang="en-GB" sz="2600"/>
              <a:t>This is equivalent to around 600 000 fulltime posts in sport organisations.</a:t>
            </a:r>
          </a:p>
          <a:p>
            <a:pPr lvl="1">
              <a:spcBef>
                <a:spcPts val="2000"/>
              </a:spcBef>
            </a:pPr>
            <a:r>
              <a:rPr lang="en-GB" sz="2600"/>
              <a:t>If we had to pay their salaries, that would be around 1,5bn euros </a:t>
            </a:r>
            <a:br>
              <a:rPr lang="en-GB" sz="2600"/>
            </a:br>
            <a:r>
              <a:rPr lang="en-GB" sz="2600"/>
              <a:t>every year. </a:t>
            </a:r>
          </a:p>
          <a:p>
            <a:pPr>
              <a:spcBef>
                <a:spcPts val="2400"/>
              </a:spcBef>
            </a:pPr>
            <a:endParaRPr lang="en-US" sz="2800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US" sz="2800" i="1"/>
          </a:p>
          <a:p>
            <a:endParaRPr lang="en-GB" sz="2800" i="1"/>
          </a:p>
        </p:txBody>
      </p:sp>
    </p:spTree>
    <p:extLst>
      <p:ext uri="{BB962C8B-B14F-4D97-AF65-F5344CB8AC3E}">
        <p14:creationId xmlns:p14="http://schemas.microsoft.com/office/powerpoint/2010/main" val="32541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06F0-3BCC-046D-F386-FBA37A5D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72"/>
            <a:ext cx="9983741" cy="720080"/>
          </a:xfrm>
        </p:spPr>
        <p:txBody>
          <a:bodyPr/>
          <a:lstStyle/>
          <a:p>
            <a:r>
              <a:rPr lang="en-GB" sz="3600"/>
              <a:t>IS VOLUNTEERING IMPORTANT TO SPORT?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45BAC-3E20-3915-BC59-6D120013C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1001847"/>
            <a:ext cx="11017175" cy="5040313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GB" sz="2800"/>
              <a:t>92% of the survey respondents said that </a:t>
            </a:r>
            <a:r>
              <a:rPr lang="en-GB" sz="2800" u="sng"/>
              <a:t>sport organisations could not provide their services without volunteers</a:t>
            </a:r>
            <a:r>
              <a:rPr lang="en-GB" sz="2800"/>
              <a:t>.</a:t>
            </a:r>
          </a:p>
          <a:p>
            <a:pPr>
              <a:spcBef>
                <a:spcPts val="1400"/>
              </a:spcBef>
            </a:pPr>
            <a:r>
              <a:rPr lang="en-GB" sz="2800"/>
              <a:t>Volunteers play seven important roles in sport organisations: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members and governance, 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and management,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Coaching, training, instructing and leading activities,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Officiating (e.g., referees, umpires, judges etc.),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Organising and helping to run sport events,</a:t>
            </a:r>
          </a:p>
          <a:p>
            <a:pPr marL="914400" lvl="1" indent="-457200" algn="l">
              <a:spcBef>
                <a:spcPts val="400"/>
              </a:spcBef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Maintaining/repairing sport equipment, facilities and grounds,</a:t>
            </a:r>
          </a:p>
          <a:p>
            <a:pPr marL="914400" lvl="1" indent="-457200" algn="l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day-to-day activities (for example, catering, bar and transport).</a:t>
            </a:r>
          </a:p>
          <a:p>
            <a:pPr>
              <a:spcBef>
                <a:spcPts val="1400"/>
              </a:spcBef>
            </a:pPr>
            <a:r>
              <a:rPr lang="en-US" sz="2800" u="sng"/>
              <a:t>Volunteers are in the majority in all of these roles especially in clubs</a:t>
            </a:r>
            <a:r>
              <a:rPr lang="en-US" sz="2800"/>
              <a:t>. </a:t>
            </a:r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4228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7f128ea3-9af3-47d2-b998-e4cce885433a"/>
  <p:tag name="SLIDO_APP_VERSION" val="0.16.1.1203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9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6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4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7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Facette">
  <a:themeElements>
    <a:clrScheme name="EOSE-dynami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00206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te">
  <a:themeElements>
    <a:clrScheme name="EOSE-dynami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00206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0.xml><?xml version="1.0" encoding="utf-8"?>
<a:theme xmlns:a="http://schemas.openxmlformats.org/drawingml/2006/main" name="4_Facette">
  <a:themeElements>
    <a:clrScheme name="EOSE-dynami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00206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1.xml><?xml version="1.0" encoding="utf-8"?>
<a:theme xmlns:a="http://schemas.openxmlformats.org/drawingml/2006/main" name="38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Facette">
  <a:themeElements>
    <a:clrScheme name="EOSE-dynami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00206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3.xml><?xml version="1.0" encoding="utf-8"?>
<a:theme xmlns:a="http://schemas.openxmlformats.org/drawingml/2006/main" name="39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Facette">
  <a:themeElements>
    <a:clrScheme name="EOSE-dynamic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002060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7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8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D9316D3A88C429D00C51411E54E3E" ma:contentTypeVersion="17" ma:contentTypeDescription="Create a new document." ma:contentTypeScope="" ma:versionID="dc7856618fde47c8508c5a789c845134">
  <xsd:schema xmlns:xsd="http://www.w3.org/2001/XMLSchema" xmlns:xs="http://www.w3.org/2001/XMLSchema" xmlns:p="http://schemas.microsoft.com/office/2006/metadata/properties" xmlns:ns2="521b0059-47f6-4697-8a4f-d87063ddd8b5" xmlns:ns3="f3045ac2-36a6-43c2-8968-88c464966892" targetNamespace="http://schemas.microsoft.com/office/2006/metadata/properties" ma:root="true" ma:fieldsID="9a0a47cfecd7d157c863c276e43b4f03" ns2:_="" ns3:_="">
    <xsd:import namespace="521b0059-47f6-4697-8a4f-d87063ddd8b5"/>
    <xsd:import namespace="f3045ac2-36a6-43c2-8968-88c464966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0059-47f6-4697-8a4f-d87063ddd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00fbffa-16d4-4327-afb7-f93075002d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45ac2-36a6-43c2-8968-88c464966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083a73-f245-49e5-96e6-89a1791e0ab8}" ma:internalName="TaxCatchAll" ma:showField="CatchAllData" ma:web="f3045ac2-36a6-43c2-8968-88c464966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9F28C-EB11-4841-B390-DBEE60DE0797}">
  <ds:schemaRefs>
    <ds:schemaRef ds:uri="521b0059-47f6-4697-8a4f-d87063ddd8b5"/>
    <ds:schemaRef ds:uri="f3045ac2-36a6-43c2-8968-88c4649668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61B3EE-49CE-437D-944E-8371D6B9A1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1801</Words>
  <Application>Microsoft Macintosh PowerPoint</Application>
  <PresentationFormat>Widescreen</PresentationFormat>
  <Paragraphs>214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27</vt:i4>
      </vt:variant>
    </vt:vector>
  </HeadingPairs>
  <TitlesOfParts>
    <vt:vector size="58" baseType="lpstr">
      <vt:lpstr>Arial</vt:lpstr>
      <vt:lpstr>Calibri</vt:lpstr>
      <vt:lpstr>Times New Roman</vt:lpstr>
      <vt:lpstr>Trebuchet MS</vt:lpstr>
      <vt:lpstr>Wingdings</vt:lpstr>
      <vt:lpstr>Wingdings 3</vt:lpstr>
      <vt:lpstr>Conception personnalisée</vt:lpstr>
      <vt:lpstr>Facette</vt:lpstr>
      <vt:lpstr>25_Ripple</vt:lpstr>
      <vt:lpstr>22_Ripple</vt:lpstr>
      <vt:lpstr>23_Ripple</vt:lpstr>
      <vt:lpstr>27_Ripple</vt:lpstr>
      <vt:lpstr>24_Ripple</vt:lpstr>
      <vt:lpstr>26_Ripple</vt:lpstr>
      <vt:lpstr>28_Ripple</vt:lpstr>
      <vt:lpstr>29_Ripple</vt:lpstr>
      <vt:lpstr>31_Ripple</vt:lpstr>
      <vt:lpstr>35_Ripple</vt:lpstr>
      <vt:lpstr>36_Ripple</vt:lpstr>
      <vt:lpstr>32_Ripple</vt:lpstr>
      <vt:lpstr>33_Ripple</vt:lpstr>
      <vt:lpstr>34_Ripple</vt:lpstr>
      <vt:lpstr>37_Ripple</vt:lpstr>
      <vt:lpstr>1_Conception personnalisée</vt:lpstr>
      <vt:lpstr>1_Facette</vt:lpstr>
      <vt:lpstr>4_Facette</vt:lpstr>
      <vt:lpstr>38_Ripple</vt:lpstr>
      <vt:lpstr>2_Facette</vt:lpstr>
      <vt:lpstr>39_Ripple</vt:lpstr>
      <vt:lpstr>3_Facette</vt:lpstr>
      <vt:lpstr>2_Conception personnalisée</vt:lpstr>
      <vt:lpstr>PowerPoint Presentation</vt:lpstr>
      <vt:lpstr>SPORT VOLUNTEERING IN EUROPE: REALITIES, OPPORTUNITIES AND CHALLENGES       Available online:  www.v4v-sport.eu (Library tab) </vt:lpstr>
      <vt:lpstr>THE V4V PROJECT</vt:lpstr>
      <vt:lpstr>V4V PARTNERSHIP</vt:lpstr>
      <vt:lpstr>SOURCES OF EVIDENCE FOR THE REPORT</vt:lpstr>
      <vt:lpstr>ONLINE SURVEY</vt:lpstr>
      <vt:lpstr>KEY QUESTIONS AND ANSWERS FROM THE RESEARCH</vt:lpstr>
      <vt:lpstr>IS SPORT VOLUNTEERING A BIG DEAL?</vt:lpstr>
      <vt:lpstr>IS VOLUNTEERING IMPORTANT TO SPORT?</vt:lpstr>
      <vt:lpstr>WHAT BENEFITS DO VOLUNTEERS GIVE TO SPORT?</vt:lpstr>
      <vt:lpstr>WHAT BENEFITS DO VOLUNTEERS GET FROM VOLUNTEERING? </vt:lpstr>
      <vt:lpstr>IS SPORT VOLUNTEERING THE SAME ACROSS EUROPE?</vt:lpstr>
      <vt:lpstr>IS SPORT VOLUNTEERING INCLUSIVE AND DIVERSE?</vt:lpstr>
      <vt:lpstr>WHAT DISCOURAGES PEOPLE FROM VOLUNTEERING?</vt:lpstr>
      <vt:lpstr>WHAT VOLUNTEER SKILLS/QUALITIES ARE VALUED? </vt:lpstr>
      <vt:lpstr>IS IT EASY TO RECRUIT SPORT VOLUNTEERS?</vt:lpstr>
      <vt:lpstr>WHAT ARE THE MAIN RECRUITMENT PROBLEMS?</vt:lpstr>
      <vt:lpstr>HOW DO ORGANISATIONS RECRUIT SPORT VOLUNTEERS?</vt:lpstr>
      <vt:lpstr>ARE SPORT VOLUNTEERS WELL TRAINED?</vt:lpstr>
      <vt:lpstr>ARE SPORT VOLUNTEERS WELL MANAGED?</vt:lpstr>
      <vt:lpstr>IS IT EASY TO RETAIN SPORT VOLUNTEERS?</vt:lpstr>
      <vt:lpstr>KEY LEARNING POINTS (1)</vt:lpstr>
      <vt:lpstr>KEY LEARNING POINTS (2)</vt:lpstr>
      <vt:lpstr>KEY LEARNING POINTS (3)</vt:lpstr>
      <vt:lpstr>KEY LEARNING POINTS (4)</vt:lpstr>
      <vt:lpstr>ADDITIONAL V4V PRODUCTS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Aurélien FAVRE</dc:creator>
  <cp:lastModifiedBy>Stacey Kim</cp:lastModifiedBy>
  <cp:revision>1</cp:revision>
  <dcterms:created xsi:type="dcterms:W3CDTF">1601-01-01T00:00:00Z</dcterms:created>
  <dcterms:modified xsi:type="dcterms:W3CDTF">2024-01-17T09:41:24Z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7f128ea3-9af3-47d2-b998-e4cce885433a</vt:lpwstr>
  </property>
  <property fmtid="{D5CDD505-2E9C-101B-9397-08002B2CF9AE}" pid="3" name="SlidoAppVersion">
    <vt:lpwstr>0.16.1.1203</vt:lpwstr>
  </property>
</Properties>
</file>